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5" r:id="rId1"/>
  </p:sldMasterIdLst>
  <p:notesMasterIdLst>
    <p:notesMasterId r:id="rId74"/>
  </p:notesMasterIdLst>
  <p:handoutMasterIdLst>
    <p:handoutMasterId r:id="rId75"/>
  </p:handoutMasterIdLst>
  <p:sldIdLst>
    <p:sldId id="306" r:id="rId2"/>
    <p:sldId id="308" r:id="rId3"/>
    <p:sldId id="310" r:id="rId4"/>
    <p:sldId id="311" r:id="rId5"/>
    <p:sldId id="257" r:id="rId6"/>
    <p:sldId id="313" r:id="rId7"/>
    <p:sldId id="314" r:id="rId8"/>
    <p:sldId id="315" r:id="rId9"/>
    <p:sldId id="316" r:id="rId10"/>
    <p:sldId id="317" r:id="rId11"/>
    <p:sldId id="320" r:id="rId12"/>
    <p:sldId id="323" r:id="rId13"/>
    <p:sldId id="340" r:id="rId14"/>
    <p:sldId id="318" r:id="rId15"/>
    <p:sldId id="321" r:id="rId16"/>
    <p:sldId id="319" r:id="rId17"/>
    <p:sldId id="327" r:id="rId18"/>
    <p:sldId id="324" r:id="rId19"/>
    <p:sldId id="325" r:id="rId20"/>
    <p:sldId id="326" r:id="rId21"/>
    <p:sldId id="328" r:id="rId22"/>
    <p:sldId id="329" r:id="rId23"/>
    <p:sldId id="331" r:id="rId24"/>
    <p:sldId id="330" r:id="rId25"/>
    <p:sldId id="332" r:id="rId26"/>
    <p:sldId id="333" r:id="rId27"/>
    <p:sldId id="338" r:id="rId28"/>
    <p:sldId id="339" r:id="rId29"/>
    <p:sldId id="336" r:id="rId30"/>
    <p:sldId id="258" r:id="rId31"/>
    <p:sldId id="259" r:id="rId32"/>
    <p:sldId id="260" r:id="rId33"/>
    <p:sldId id="261" r:id="rId34"/>
    <p:sldId id="262" r:id="rId35"/>
    <p:sldId id="263" r:id="rId36"/>
    <p:sldId id="264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273" r:id="rId45"/>
    <p:sldId id="274" r:id="rId46"/>
    <p:sldId id="276" r:id="rId47"/>
    <p:sldId id="277" r:id="rId48"/>
    <p:sldId id="278" r:id="rId49"/>
    <p:sldId id="279" r:id="rId50"/>
    <p:sldId id="280" r:id="rId51"/>
    <p:sldId id="281" r:id="rId52"/>
    <p:sldId id="282" r:id="rId53"/>
    <p:sldId id="283" r:id="rId54"/>
    <p:sldId id="284" r:id="rId55"/>
    <p:sldId id="285" r:id="rId56"/>
    <p:sldId id="286" r:id="rId57"/>
    <p:sldId id="287" r:id="rId58"/>
    <p:sldId id="307" r:id="rId59"/>
    <p:sldId id="289" r:id="rId60"/>
    <p:sldId id="290" r:id="rId61"/>
    <p:sldId id="291" r:id="rId62"/>
    <p:sldId id="292" r:id="rId63"/>
    <p:sldId id="293" r:id="rId64"/>
    <p:sldId id="295" r:id="rId65"/>
    <p:sldId id="296" r:id="rId66"/>
    <p:sldId id="297" r:id="rId67"/>
    <p:sldId id="298" r:id="rId68"/>
    <p:sldId id="299" r:id="rId69"/>
    <p:sldId id="300" r:id="rId70"/>
    <p:sldId id="302" r:id="rId71"/>
    <p:sldId id="303" r:id="rId72"/>
    <p:sldId id="305" r:id="rId7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44" autoAdjust="0"/>
    <p:restoredTop sz="84507" autoAdjust="0"/>
  </p:normalViewPr>
  <p:slideViewPr>
    <p:cSldViewPr>
      <p:cViewPr varScale="1">
        <p:scale>
          <a:sx n="103" d="100"/>
          <a:sy n="103" d="100"/>
        </p:scale>
        <p:origin x="1248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6173" cy="456900"/>
          </a:xfrm>
          <a:prstGeom prst="rect">
            <a:avLst/>
          </a:prstGeom>
          <a:noFill/>
          <a:ln>
            <a:noFill/>
          </a:ln>
        </p:spPr>
        <p:txBody>
          <a:bodyPr vert="horz" wrap="none" lIns="78903" tIns="39452" rIns="78903" bIns="39452" compatLnSpc="0"/>
          <a:lstStyle/>
          <a:p>
            <a:pPr hangingPunct="0">
              <a:defRPr sz="1400"/>
            </a:pPr>
            <a:endParaRPr lang="en-IN" sz="1200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3881795" y="0"/>
            <a:ext cx="2976173" cy="456900"/>
          </a:xfrm>
          <a:prstGeom prst="rect">
            <a:avLst/>
          </a:prstGeom>
          <a:noFill/>
          <a:ln>
            <a:noFill/>
          </a:ln>
        </p:spPr>
        <p:txBody>
          <a:bodyPr vert="horz" wrap="none" lIns="78903" tIns="39452" rIns="78903" bIns="39452" compatLnSpc="0"/>
          <a:lstStyle/>
          <a:p>
            <a:pPr algn="r" hangingPunct="0">
              <a:defRPr sz="1400"/>
            </a:pPr>
            <a:endParaRPr lang="en-IN" sz="1200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8686952"/>
            <a:ext cx="2976173" cy="456900"/>
          </a:xfrm>
          <a:prstGeom prst="rect">
            <a:avLst/>
          </a:prstGeom>
          <a:noFill/>
          <a:ln>
            <a:noFill/>
          </a:ln>
        </p:spPr>
        <p:txBody>
          <a:bodyPr vert="horz" wrap="none" lIns="78903" tIns="39452" rIns="78903" bIns="39452" anchor="b" compatLnSpc="0"/>
          <a:lstStyle/>
          <a:p>
            <a:pPr hangingPunct="0">
              <a:defRPr sz="1400"/>
            </a:pPr>
            <a:endParaRPr lang="en-IN" sz="1200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3881795" y="8686952"/>
            <a:ext cx="2976173" cy="456900"/>
          </a:xfrm>
          <a:prstGeom prst="rect">
            <a:avLst/>
          </a:prstGeom>
          <a:noFill/>
          <a:ln>
            <a:noFill/>
          </a:ln>
        </p:spPr>
        <p:txBody>
          <a:bodyPr vert="horz" wrap="none" lIns="78903" tIns="39452" rIns="78903" bIns="39452" anchor="b" compatLnSpc="0"/>
          <a:lstStyle/>
          <a:p>
            <a:pPr algn="r" hangingPunct="0">
              <a:defRPr sz="1400"/>
            </a:pPr>
            <a:fld id="{2966F440-9665-4D95-8208-908173546226}" type="slidenum">
              <a:rPr/>
              <a:pPr algn="r" hangingPunct="0">
                <a:defRPr sz="1400"/>
              </a:pPr>
              <a:t>‹#›</a:t>
            </a:fld>
            <a:endParaRPr lang="en-IN" sz="120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460863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lvl="0" rtl="0" hangingPunct="0">
              <a:buNone/>
              <a:tabLst/>
              <a:defRPr lang="en-IN" sz="1400" kern="1200"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lvl="0" algn="r" rtl="0" hangingPunct="0">
              <a:buNone/>
              <a:tabLst/>
              <a:defRPr lang="en-IN" sz="1400" kern="1200"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 lvl="0" rtl="0" hangingPunct="0">
              <a:buNone/>
              <a:tabLst/>
              <a:defRPr lang="en-IN" sz="1400" kern="1200"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 lvl="0" algn="r" rtl="0" hangingPunct="0">
              <a:buNone/>
              <a:tabLst/>
              <a:defRPr lang="en-IN" sz="1400" kern="1200"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fld id="{B86E4135-4AB6-4926-A53C-8FAC039E8D33}" type="slidenum">
              <a:rPr/>
              <a:pPr lvl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3731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IN" sz="2000" b="0" i="0" u="none" strike="noStrike" kern="1200">
        <a:ln>
          <a:noFill/>
        </a:ln>
        <a:latin typeface="Arial" pitchFamily="18"/>
        <a:ea typeface="Microsoft YaHei" pitchFamily="2"/>
        <a:cs typeface="Mang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705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6959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9697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903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65506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9858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93036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52178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61710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33696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9933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6000" marR="0" indent="-21600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b="0" i="0" u="none" strike="noStrike" kern="1200" dirty="0">
                <a:ln>
                  <a:noFill/>
                </a:ln>
                <a:effectLst/>
                <a:latin typeface="Arial" pitchFamily="18"/>
                <a:ea typeface="Microsoft YaHei" pitchFamily="2"/>
                <a:cs typeface="Mangal" pitchFamily="2"/>
              </a:rPr>
              <a:t>today it packs in more power, more storage capacity, much more IO capabi lity than a typical computer </a:t>
            </a:r>
            <a:endParaRPr lang="en-I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B86E4135-4AB6-4926-A53C-8FAC039E8D33}" type="slidenum">
              <a:rPr lang="uk-UA" smtClean="0"/>
              <a:pPr lvl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374974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9266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1626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8350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61823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82241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1622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34524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94824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IN" dirty="0"/>
              <a:t>https://</a:t>
            </a:r>
            <a:r>
              <a:rPr lang="en-IN" dirty="0" err="1"/>
              <a:t>www.youtube.com</a:t>
            </a:r>
            <a:r>
              <a:rPr lang="en-IN" dirty="0"/>
              <a:t>/</a:t>
            </a:r>
            <a:r>
              <a:rPr lang="en-IN" dirty="0" err="1"/>
              <a:t>watch?v</a:t>
            </a:r>
            <a:r>
              <a:rPr lang="en-IN" dirty="0"/>
              <a:t>=0bv5qe7jJUg</a:t>
            </a:r>
          </a:p>
        </p:txBody>
      </p:sp>
    </p:spTree>
    <p:extLst>
      <p:ext uri="{BB962C8B-B14F-4D97-AF65-F5344CB8AC3E}">
        <p14:creationId xmlns:p14="http://schemas.microsoft.com/office/powerpoint/2010/main" val="29329192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3776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02466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39471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05712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94585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29054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65944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00896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9112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924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17799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2346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6000" marR="0" indent="-21600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b="0" i="0" u="none" strike="noStrike" kern="1200" dirty="0">
                <a:ln>
                  <a:noFill/>
                </a:ln>
                <a:effectLst/>
                <a:latin typeface="Arial" pitchFamily="18"/>
                <a:ea typeface="Microsoft YaHei" pitchFamily="2"/>
                <a:cs typeface="Mangal" pitchFamily="2"/>
              </a:rPr>
              <a:t>w memory structures into caches and virtual memory and so on and how a operation could be pipelined and how instructions could be put in parallel so some of these modern concepts would be introduced. Of </a:t>
            </a:r>
            <a:endParaRPr lang="en-I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B86E4135-4AB6-4926-A53C-8FAC039E8D33}" type="slidenum">
              <a:rPr lang="uk-UA" smtClean="0"/>
              <a:pPr lvl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101275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6370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51750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9647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00385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08026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0552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15783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5759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61748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2039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6000" marR="0" indent="-21600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b="0" i="0" u="none" strike="noStrike" kern="1200" dirty="0">
                <a:ln>
                  <a:noFill/>
                </a:ln>
                <a:effectLst/>
                <a:latin typeface="Arial" pitchFamily="18"/>
                <a:ea typeface="Microsoft YaHei" pitchFamily="2"/>
                <a:cs typeface="Mangal" pitchFamily="2"/>
              </a:rPr>
              <a:t>d isciplines of engineering and science but in computers particularly when you talk of architecture you find that there are layers and layers of abstraction. </a:t>
            </a:r>
          </a:p>
          <a:p>
            <a:pPr marL="216000" marR="0" indent="-21600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b="0" i="0" u="none" strike="noStrike" kern="1200" dirty="0">
                <a:ln>
                  <a:noFill/>
                </a:ln>
                <a:effectLst/>
                <a:latin typeface="Arial" pitchFamily="18"/>
                <a:ea typeface="Microsoft YaHei" pitchFamily="2"/>
                <a:cs typeface="Mangal" pitchFamily="2"/>
              </a:rPr>
              <a:t>What abstraction means is that you leave out details which are less relevant and focus on matters and issues which are important at that particular time of some particular consideration. </a:t>
            </a:r>
            <a:endParaRPr lang="en-I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B86E4135-4AB6-4926-A53C-8FAC039E8D33}" type="slidenum">
              <a:rPr lang="uk-UA" smtClean="0"/>
              <a:pPr lvl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36935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6000" marR="0" indent="-21600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b="0" i="0" u="none" strike="noStrike" kern="1200" dirty="0">
                <a:ln>
                  <a:noFill/>
                </a:ln>
                <a:effectLst/>
                <a:latin typeface="Arial" pitchFamily="18"/>
                <a:ea typeface="Microsoft YaHei" pitchFamily="2"/>
                <a:cs typeface="Mangal" pitchFamily="2"/>
              </a:rPr>
              <a:t>compiler will take this program in C and produce an equivalent program </a:t>
            </a:r>
          </a:p>
          <a:p>
            <a:pPr marL="216000" marR="0" indent="-21600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b="0" i="0" u="none" strike="noStrike" kern="1200" dirty="0">
                <a:ln>
                  <a:noFill/>
                </a:ln>
                <a:effectLst/>
                <a:latin typeface="Arial" pitchFamily="18"/>
                <a:ea typeface="Microsoft YaHei" pitchFamily="2"/>
                <a:cs typeface="Mangal" pitchFamily="2"/>
              </a:rPr>
              <a:t>Assembler</a:t>
            </a:r>
            <a:r>
              <a:rPr lang="en-IN" sz="2000" b="0" i="0" u="none" strike="noStrike" kern="1200" baseline="0" dirty="0">
                <a:ln>
                  <a:noFill/>
                </a:ln>
                <a:effectLst/>
                <a:latin typeface="Arial" pitchFamily="18"/>
                <a:ea typeface="Microsoft YaHei" pitchFamily="2"/>
                <a:cs typeface="Mangal" pitchFamily="2"/>
              </a:rPr>
              <a:t> will convert assembly level language into Machine language</a:t>
            </a:r>
            <a:endParaRPr lang="en-IN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B86E4135-4AB6-4926-A53C-8FAC039E8D33}" type="slidenum">
              <a:rPr lang="uk-UA" smtClean="0"/>
              <a:pPr lvl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02611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6000" marR="0" indent="-21600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b="0" i="0" u="none" strike="noStrike" kern="1200" dirty="0">
                <a:ln>
                  <a:noFill/>
                </a:ln>
                <a:effectLst/>
                <a:latin typeface="Arial" pitchFamily="18"/>
                <a:ea typeface="Microsoft YaHei" pitchFamily="2"/>
                <a:cs typeface="Mangal" pitchFamily="2"/>
              </a:rPr>
              <a:t>t is where you have a set of instructions which define the basic capability of a processor and major hardware components which are able to understand those instructions. So, if you are a programmer you will see the machine as defined by a set of instructio ns whereas if you are a hardware designer you will see software in terms of those machine instructions which you need to interpret. </a:t>
            </a:r>
            <a:endParaRPr lang="en-I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B86E4135-4AB6-4926-A53C-8FAC039E8D33}" type="slidenum">
              <a:rPr lang="uk-UA" smtClean="0"/>
              <a:pPr lvl="0"/>
              <a:t>23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95290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7037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3803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6734C-E115-4BC5-9FB0-F9BF6FABFDA0}" type="datetimeFigureOut">
              <a:rPr lang="en-US" smtClean="0"/>
              <a:t>7/30/24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5D012C-F169-4BA0-BBD5-380899CF574A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x-none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6734C-E115-4BC5-9FB0-F9BF6FABFDA0}" type="datetimeFigureOut">
              <a:rPr lang="en-US" smtClean="0"/>
              <a:t>7/30/24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6734C-E115-4BC5-9FB0-F9BF6FABFDA0}" type="datetimeFigureOut">
              <a:rPr lang="en-US" smtClean="0"/>
              <a:t>7/30/24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6734C-E115-4BC5-9FB0-F9BF6FABFDA0}" type="datetimeFigureOut">
              <a:rPr lang="en-US" smtClean="0"/>
              <a:t>7/30/24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5D012C-F169-4BA0-BBD5-380899CF574A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x-none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6734C-E115-4BC5-9FB0-F9BF6FABFDA0}" type="datetimeFigureOut">
              <a:rPr lang="en-US" smtClean="0"/>
              <a:t>7/30/24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6734C-E115-4BC5-9FB0-F9BF6FABFDA0}" type="datetimeFigureOut">
              <a:rPr lang="en-US" smtClean="0"/>
              <a:t>7/30/24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6734C-E115-4BC5-9FB0-F9BF6FABFDA0}" type="datetimeFigureOut">
              <a:rPr lang="en-US" smtClean="0"/>
              <a:t>7/30/24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6734C-E115-4BC5-9FB0-F9BF6FABFDA0}" type="datetimeFigureOut">
              <a:rPr lang="en-US" smtClean="0"/>
              <a:t>7/30/24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6734C-E115-4BC5-9FB0-F9BF6FABFDA0}" type="datetimeFigureOut">
              <a:rPr lang="en-US" smtClean="0"/>
              <a:t>7/30/24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x-none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6734C-E115-4BC5-9FB0-F9BF6FABFDA0}" type="datetimeFigureOut">
              <a:rPr lang="en-US" smtClean="0"/>
              <a:t>7/30/24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6734C-E115-4BC5-9FB0-F9BF6FABFDA0}" type="datetimeFigureOut">
              <a:rPr lang="en-US" smtClean="0"/>
              <a:t>7/30/24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x-none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x-none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4A6734C-E115-4BC5-9FB0-F9BF6FABFDA0}" type="datetimeFigureOut">
              <a:rPr lang="en-US" smtClean="0"/>
              <a:t>7/30/24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739C4FB-7D33-419B-8833-D1372BFD11C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hf hdr="0" ftr="0" dt="0"/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228600" y="1125379"/>
            <a:ext cx="8686800" cy="147732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defPPr lvl="0">
              <a:buSzPct val="45000"/>
              <a:buFont typeface="StarSymbol"/>
              <a:buNone/>
              <a:defRPr/>
            </a:defPPr>
            <a:lvl1pPr lvl="0" algn="ctr" rtl="0" hangingPunct="1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lang="en-US" sz="3200" b="1" i="0" u="none" strike="noStrike" kern="1200" spc="0">
                <a:ln>
                  <a:noFill/>
                </a:ln>
                <a:solidFill>
                  <a:srgbClr val="FFFFFF"/>
                </a:solidFill>
                <a:effectLst>
                  <a:outerShdw dist="17961" dir="2700000">
                    <a:scrgbClr r="0" g="0" b="0"/>
                  </a:outerShdw>
                </a:effectLst>
                <a:latin typeface="Helvetica" pitchFamily="34"/>
                <a:ea typeface="Helvetica" pitchFamily="2"/>
                <a:cs typeface="Helvetica" pitchFamily="2"/>
              </a:defRPr>
            </a:lvl1pPr>
            <a:lvl2pPr lvl="1">
              <a:buSzPct val="45000"/>
              <a:buFont typeface="StarSymbol"/>
              <a:buChar char="●"/>
              <a:defRPr/>
            </a:lvl2pPr>
            <a:lvl3pPr lvl="2">
              <a:buSzPct val="45000"/>
              <a:buFont typeface="StarSymbol"/>
              <a:buChar char="●"/>
              <a:defRPr/>
            </a:lvl3pPr>
            <a:lvl4pPr lvl="3">
              <a:buSzPct val="45000"/>
              <a:buFont typeface="StarSymbol"/>
              <a:buChar char="●"/>
              <a:defRPr/>
            </a:lvl4pPr>
            <a:lvl5pPr lvl="4">
              <a:buSzPct val="45000"/>
              <a:buFont typeface="StarSymbol"/>
              <a:buChar char="●"/>
              <a:defRPr/>
            </a:lvl5pPr>
            <a:lvl6pPr lvl="5">
              <a:buSzPct val="45000"/>
              <a:buFont typeface="StarSymbol"/>
              <a:buChar char="●"/>
              <a:defRPr/>
            </a:lvl6pPr>
            <a:lvl7pPr lvl="6">
              <a:buSzPct val="45000"/>
              <a:buFont typeface="StarSymbol"/>
              <a:buChar char="●"/>
              <a:defRPr/>
            </a:lvl7pPr>
            <a:lvl8pPr lvl="7">
              <a:buSzPct val="45000"/>
              <a:buFont typeface="StarSymbol"/>
              <a:buChar char="●"/>
              <a:defRPr/>
            </a:lvl8pPr>
            <a:lvl9pPr lvl="8">
              <a:buSzPct val="45000"/>
              <a:buFont typeface="StarSymbol"/>
              <a:buChar char="●"/>
              <a:defRPr/>
            </a:lvl9pPr>
          </a:lstStyle>
          <a:p>
            <a:pPr>
              <a:buNone/>
            </a:pP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Introduction </a:t>
            </a: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Computer Architecture (</a:t>
            </a:r>
            <a:r>
              <a:rPr lang="en-US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…)</a:t>
            </a:r>
          </a:p>
        </p:txBody>
      </p:sp>
      <p:sp>
        <p:nvSpPr>
          <p:cNvPr id="15" name="TextBox 1"/>
          <p:cNvSpPr txBox="1">
            <a:spLocks noChangeArrowheads="1"/>
          </p:cNvSpPr>
          <p:nvPr/>
        </p:nvSpPr>
        <p:spPr bwMode="auto">
          <a:xfrm>
            <a:off x="2819400" y="4567535"/>
            <a:ext cx="388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tabLst>
                <a:tab pos="10858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10858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10858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10858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10858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858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858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858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858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fi-FI" sz="2400" b="1" dirty="0">
                <a:cs typeface="Arial" panose="020B0604020202020204" pitchFamily="34" charset="0"/>
              </a:rPr>
              <a:t>Tapan Gandhi, IIT Delhi</a:t>
            </a:r>
          </a:p>
        </p:txBody>
      </p:sp>
    </p:spTree>
    <p:extLst>
      <p:ext uri="{BB962C8B-B14F-4D97-AF65-F5344CB8AC3E}">
        <p14:creationId xmlns:p14="http://schemas.microsoft.com/office/powerpoint/2010/main" val="3693279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t>10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8600" y="1143000"/>
            <a:ext cx="8913440" cy="5016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/>
                <a:cs typeface="Times New Roman"/>
              </a:rPr>
              <a:t>Architecture and circuit are separated by several layers of abstraction. </a:t>
            </a:r>
          </a:p>
          <a:p>
            <a:endParaRPr lang="en-US" sz="3200" dirty="0">
              <a:latin typeface="Times New Roman"/>
              <a:cs typeface="Times New Roman"/>
            </a:endParaRPr>
          </a:p>
          <a:p>
            <a:endParaRPr lang="en-US" sz="3200" dirty="0">
              <a:latin typeface="Times New Roman"/>
              <a:cs typeface="Times New Roman"/>
            </a:endParaRPr>
          </a:p>
          <a:p>
            <a:r>
              <a:rPr lang="en-US" sz="3200" dirty="0">
                <a:latin typeface="Times New Roman"/>
                <a:cs typeface="Times New Roman"/>
              </a:rPr>
              <a:t>Architecture and the software are separated by several layers of abstractions. </a:t>
            </a:r>
          </a:p>
          <a:p>
            <a:endParaRPr lang="en-US" sz="3200" dirty="0">
              <a:latin typeface="Times New Roman"/>
              <a:cs typeface="Times New Roman"/>
            </a:endParaRPr>
          </a:p>
          <a:p>
            <a:endParaRPr lang="en-US" sz="3200" dirty="0">
              <a:latin typeface="Times New Roman"/>
              <a:cs typeface="Times New Roman"/>
            </a:endParaRPr>
          </a:p>
          <a:p>
            <a:endParaRPr lang="en-US" sz="3200" dirty="0">
              <a:latin typeface="Times New Roman"/>
              <a:cs typeface="Times New Roman"/>
            </a:endParaRPr>
          </a:p>
          <a:p>
            <a:endParaRPr lang="en-US" sz="3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85462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6100"/>
            <a:ext cx="9144000" cy="320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54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 descr="Screen Shot 2018-07-25 at 6.50.2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044131"/>
            <a:ext cx="7523619" cy="482326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709" y="30854"/>
            <a:ext cx="4843794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Abstraction in Software:</a:t>
            </a:r>
          </a:p>
        </p:txBody>
      </p:sp>
    </p:spTree>
    <p:extLst>
      <p:ext uri="{BB962C8B-B14F-4D97-AF65-F5344CB8AC3E}">
        <p14:creationId xmlns:p14="http://schemas.microsoft.com/office/powerpoint/2010/main" val="2075989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A8BD37-0EB8-4C09-B7D9-EE985EC44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t>13</a:t>
            </a:fld>
            <a:endParaRPr lang="en-US"/>
          </a:p>
        </p:txBody>
      </p:sp>
      <p:pic>
        <p:nvPicPr>
          <p:cNvPr id="3078" name="Picture 6" descr="CS 121">
            <a:extLst>
              <a:ext uri="{FF2B5EF4-FFF2-40B4-BE49-F238E27FC236}">
                <a16:creationId xmlns:a16="http://schemas.microsoft.com/office/drawing/2014/main" id="{2C1383C5-868D-BC53-0475-594B27D15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4864" y="1981200"/>
            <a:ext cx="9458104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55532DD-FD6C-B38B-B10B-583D5E1088F5}"/>
              </a:ext>
            </a:extLst>
          </p:cNvPr>
          <p:cNvSpPr/>
          <p:nvPr/>
        </p:nvSpPr>
        <p:spPr>
          <a:xfrm>
            <a:off x="12709" y="30854"/>
            <a:ext cx="4843794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Abstraction in Software:</a:t>
            </a:r>
          </a:p>
        </p:txBody>
      </p:sp>
    </p:spTree>
    <p:extLst>
      <p:ext uri="{BB962C8B-B14F-4D97-AF65-F5344CB8AC3E}">
        <p14:creationId xmlns:p14="http://schemas.microsoft.com/office/powerpoint/2010/main" val="2829655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97" y="219471"/>
            <a:ext cx="9149097" cy="640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99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561" y="87385"/>
            <a:ext cx="9263561" cy="677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004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8585200" cy="4686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2400" y="228600"/>
            <a:ext cx="4489130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Hardware Abstraction:</a:t>
            </a:r>
          </a:p>
        </p:txBody>
      </p:sp>
    </p:spTree>
    <p:extLst>
      <p:ext uri="{BB962C8B-B14F-4D97-AF65-F5344CB8AC3E}">
        <p14:creationId xmlns:p14="http://schemas.microsoft.com/office/powerpoint/2010/main" val="2087491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4800"/>
            <a:ext cx="7575114" cy="580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702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88900"/>
            <a:ext cx="78359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231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164"/>
            <a:ext cx="8382000" cy="642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98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t>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83451"/>
            <a:ext cx="7734300" cy="61745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24200" y="0"/>
            <a:ext cx="3265838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Computer, 1950</a:t>
            </a:r>
          </a:p>
        </p:txBody>
      </p:sp>
    </p:spTree>
    <p:extLst>
      <p:ext uri="{BB962C8B-B14F-4D97-AF65-F5344CB8AC3E}">
        <p14:creationId xmlns:p14="http://schemas.microsoft.com/office/powerpoint/2010/main" val="2438516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004"/>
            <a:ext cx="9144000" cy="514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77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3" y="5756"/>
            <a:ext cx="4648200" cy="4648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3429000"/>
            <a:ext cx="5105400" cy="345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398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 descr="Screen Shot 2018-07-31 at 7.12.1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5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745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t>23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2400" y="228600"/>
            <a:ext cx="410741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Architecture Levels: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47800" y="1600200"/>
            <a:ext cx="694372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Instruction Set Architecture (ISA)</a:t>
            </a:r>
          </a:p>
          <a:p>
            <a:r>
              <a:rPr lang="en-US" dirty="0"/>
              <a:t>        </a:t>
            </a:r>
          </a:p>
          <a:p>
            <a:r>
              <a:rPr lang="en-US" dirty="0"/>
              <a:t>                 Lowest Level visible to a programmer</a:t>
            </a:r>
          </a:p>
          <a:p>
            <a:endParaRPr lang="en-US" dirty="0"/>
          </a:p>
          <a:p>
            <a:r>
              <a:rPr lang="en-US" sz="2400" dirty="0"/>
              <a:t>Micro Architecture</a:t>
            </a:r>
          </a:p>
          <a:p>
            <a:r>
              <a:rPr lang="en-US" dirty="0"/>
              <a:t>        </a:t>
            </a:r>
          </a:p>
          <a:p>
            <a:r>
              <a:rPr lang="en-US" dirty="0"/>
              <a:t>                   Fills the gap between instructions and logic modules</a:t>
            </a:r>
          </a:p>
        </p:txBody>
      </p:sp>
    </p:spTree>
    <p:extLst>
      <p:ext uri="{BB962C8B-B14F-4D97-AF65-F5344CB8AC3E}">
        <p14:creationId xmlns:p14="http://schemas.microsoft.com/office/powerpoint/2010/main" val="1152609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t>24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57200" y="228600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baseline="30000" dirty="0">
                <a:latin typeface="Times New Roman"/>
                <a:cs typeface="Times New Roman"/>
              </a:rPr>
              <a:t>Logic modules for example, an ALU or a register file themselves do not define any instructions but the way they are put together, the way the information is made to flow through these is what defines instruction. 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pic>
        <p:nvPicPr>
          <p:cNvPr id="4" name="Picture 3" descr="Screen Shot 2018-07-31 at 7.28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600200"/>
            <a:ext cx="2971800" cy="494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7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 descr="Screen Shot 2018-07-31 at 8.40.0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85800"/>
            <a:ext cx="7620000" cy="535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481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t>26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2400" y="228600"/>
            <a:ext cx="525636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Architecture Levels Truth: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1295400"/>
            <a:ext cx="8573644" cy="3385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Int’s</a:t>
            </a:r>
            <a:r>
              <a:rPr lang="en-US" sz="2000" b="1" dirty="0"/>
              <a:t> are not Integers</a:t>
            </a:r>
            <a:r>
              <a:rPr lang="en-US" dirty="0"/>
              <a:t>, </a:t>
            </a:r>
            <a:r>
              <a:rPr lang="en-US" sz="2000" b="1" dirty="0"/>
              <a:t>Float’s are not Real</a:t>
            </a:r>
          </a:p>
          <a:p>
            <a:endParaRPr lang="en-US" dirty="0"/>
          </a:p>
          <a:p>
            <a:r>
              <a:rPr lang="en-US" sz="2000" b="1" dirty="0"/>
              <a:t>You know Assembly  </a:t>
            </a:r>
            <a:r>
              <a:rPr lang="en-US" dirty="0"/>
              <a:t>(Chances in writing program in Assembly is very minimal.</a:t>
            </a:r>
          </a:p>
          <a:p>
            <a:r>
              <a:rPr lang="en-US" dirty="0"/>
              <a:t>  However, understanding assembly is the key to machine-level execution model.</a:t>
            </a:r>
          </a:p>
          <a:p>
            <a:endParaRPr lang="en-US" dirty="0"/>
          </a:p>
          <a:p>
            <a:r>
              <a:rPr lang="en-US" sz="2000" b="1" dirty="0"/>
              <a:t>Memory Matters</a:t>
            </a:r>
          </a:p>
          <a:p>
            <a:r>
              <a:rPr lang="en-US" sz="2000" b="1" dirty="0"/>
              <a:t>  </a:t>
            </a:r>
          </a:p>
          <a:p>
            <a:r>
              <a:rPr lang="en-US" sz="2000" b="1" dirty="0"/>
              <a:t>   </a:t>
            </a:r>
            <a:r>
              <a:rPr lang="en-US" sz="2000" dirty="0"/>
              <a:t>Memory is not unbounded</a:t>
            </a:r>
          </a:p>
          <a:p>
            <a:r>
              <a:rPr lang="en-US" sz="2000" dirty="0"/>
              <a:t>   Memory performance is not uniform</a:t>
            </a:r>
          </a:p>
          <a:p>
            <a:endParaRPr lang="en-US" sz="2000" b="1" dirty="0"/>
          </a:p>
          <a:p>
            <a:r>
              <a:rPr lang="en-US" sz="2000" b="1" dirty="0"/>
              <a:t>There’s more to performance than asymptotic complexity</a:t>
            </a:r>
          </a:p>
        </p:txBody>
      </p:sp>
    </p:spTree>
    <p:extLst>
      <p:ext uri="{BB962C8B-B14F-4D97-AF65-F5344CB8AC3E}">
        <p14:creationId xmlns:p14="http://schemas.microsoft.com/office/powerpoint/2010/main" val="3047265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t>27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2400" y="320675"/>
            <a:ext cx="45400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Embedded Computers: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2697" y="1524000"/>
            <a:ext cx="8763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Processor as an Intelligent electronic component </a:t>
            </a:r>
            <a:r>
              <a:rPr lang="en-US" sz="2000" b="1" dirty="0">
                <a:solidFill>
                  <a:srgbClr val="C00000"/>
                </a:solidFill>
              </a:rPr>
              <a:t>rather than </a:t>
            </a:r>
            <a:r>
              <a:rPr lang="en-US" sz="2000" b="1" dirty="0"/>
              <a:t>processor as Computing Engine.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Real-time operation</a:t>
            </a:r>
          </a:p>
          <a:p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Requires hardware-software Co-design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Highly Customized</a:t>
            </a:r>
          </a:p>
        </p:txBody>
      </p:sp>
    </p:spTree>
    <p:extLst>
      <p:ext uri="{BB962C8B-B14F-4D97-AF65-F5344CB8AC3E}">
        <p14:creationId xmlns:p14="http://schemas.microsoft.com/office/powerpoint/2010/main" val="3059064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t>28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2400" y="320675"/>
            <a:ext cx="51828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Why different Processors?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2697" y="1524000"/>
            <a:ext cx="8763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What’s the difference between processors used in desktops, laptops, mobile phones, washing machine etc.?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b="1" dirty="0"/>
              <a:t>Performance/Speed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b="1" dirty="0"/>
              <a:t>Power Consumption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Cost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b="1" dirty="0"/>
              <a:t>General Purpose/Special Purpose</a:t>
            </a:r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107370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 descr="Screen Shot 2018-07-31 at 9.03.3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4800"/>
            <a:ext cx="8143052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70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124200" y="101024"/>
            <a:ext cx="32658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Computer, 2023</a:t>
            </a:r>
          </a:p>
        </p:txBody>
      </p:sp>
    </p:spTree>
    <p:extLst>
      <p:ext uri="{BB962C8B-B14F-4D97-AF65-F5344CB8AC3E}">
        <p14:creationId xmlns:p14="http://schemas.microsoft.com/office/powerpoint/2010/main" val="35929006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051880" y="4615921"/>
            <a:ext cx="1279440" cy="203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170560" y="1297320"/>
            <a:ext cx="2456999" cy="2207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971880" y="1245120"/>
            <a:ext cx="3134160" cy="24886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/>
          <p:cNvSpPr txBox="1">
            <a:spLocks noGrp="1"/>
          </p:cNvSpPr>
          <p:nvPr>
            <p:ph type="title" idx="4294967295"/>
          </p:nvPr>
        </p:nvSpPr>
        <p:spPr>
          <a:xfrm>
            <a:off x="304800" y="76200"/>
            <a:ext cx="7416800" cy="936625"/>
          </a:xfrm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 err="1">
                <a:solidFill>
                  <a:schemeClr val="tx1"/>
                </a:solidFill>
              </a:rPr>
              <a:t>What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is</a:t>
            </a:r>
            <a:r>
              <a:rPr lang="fr-FR" dirty="0">
                <a:solidFill>
                  <a:schemeClr val="tx1"/>
                </a:solidFill>
              </a:rPr>
              <a:t> a Computer ?</a:t>
            </a:r>
          </a:p>
        </p:txBody>
      </p:sp>
      <p:sp>
        <p:nvSpPr>
          <p:cNvPr id="6" name="Freeform 5"/>
          <p:cNvSpPr/>
          <p:nvPr/>
        </p:nvSpPr>
        <p:spPr>
          <a:xfrm>
            <a:off x="457200" y="3810000"/>
            <a:ext cx="8077199" cy="722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18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A computer is a general purpose device that can be programmed to process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18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information, and yield meaningful results.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524440" y="4648200"/>
            <a:ext cx="2009160" cy="190583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lide Number Placeholder 1"/>
          <p:cNvSpPr txBox="1">
            <a:spLocks/>
          </p:cNvSpPr>
          <p:nvPr/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30</a:t>
            </a:fld>
            <a:endParaRPr lang="en-US" sz="10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7416800" cy="936625"/>
          </a:xfrm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>
                <a:solidFill>
                  <a:schemeClr val="tx1"/>
                </a:solidFill>
              </a:rPr>
              <a:t>How does it work ?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1574800" y="4497388"/>
            <a:ext cx="7569200" cy="1979612"/>
          </a:xfrm>
        </p:spPr>
        <p:txBody>
          <a:bodyPr vert="horz" lIns="0" tIns="0" rIns="0" bIns="0" rtlCol="0">
            <a:noAutofit/>
          </a:bodyPr>
          <a:lstStyle/>
          <a:p>
            <a:pPr marL="432000" indent="-324000">
              <a:spcBef>
                <a:spcPts val="0"/>
              </a:spcBef>
              <a:spcAft>
                <a:spcPts val="1414"/>
              </a:spcAft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itchFamily="2"/>
                <a:cs typeface="Mangal" pitchFamily="2"/>
              </a:rPr>
              <a:t>Program – List of instructions given to the computer</a:t>
            </a:r>
          </a:p>
          <a:p>
            <a:pPr marL="432000" indent="-324000">
              <a:spcBef>
                <a:spcPts val="0"/>
              </a:spcBef>
              <a:spcAft>
                <a:spcPts val="1414"/>
              </a:spcAft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itchFamily="2"/>
                <a:cs typeface="Mangal" pitchFamily="2"/>
              </a:rPr>
              <a:t>Information store – data, images, files, videos</a:t>
            </a:r>
          </a:p>
          <a:p>
            <a:pPr marL="432000" indent="-324000">
              <a:spcBef>
                <a:spcPts val="0"/>
              </a:spcBef>
              <a:spcAft>
                <a:spcPts val="1414"/>
              </a:spcAft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itchFamily="2"/>
                <a:cs typeface="Mangal" pitchFamily="2"/>
              </a:rPr>
              <a:t>Computer – Process the information store according to the instructions in the program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 bwMode="auto">
          <a:xfrm>
            <a:off x="2057400" y="1524000"/>
            <a:ext cx="4572000" cy="2709863"/>
            <a:chOff x="1680" y="960"/>
            <a:chExt cx="2880" cy="1707"/>
          </a:xfrm>
        </p:grpSpPr>
        <p:sp>
          <p:nvSpPr>
            <p:cNvPr id="8" name="AutoShape 5"/>
            <p:cNvSpPr>
              <a:spLocks noChangeAspect="1" noChangeArrowheads="1" noTextEdit="1"/>
            </p:cNvSpPr>
            <p:nvPr/>
          </p:nvSpPr>
          <p:spPr bwMode="auto">
            <a:xfrm>
              <a:off x="1680" y="960"/>
              <a:ext cx="2880" cy="1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3497" y="1027"/>
              <a:ext cx="1022" cy="598"/>
            </a:xfrm>
            <a:prstGeom prst="rect">
              <a:avLst/>
            </a:prstGeom>
            <a:solidFill>
              <a:srgbClr val="A2D0D9"/>
            </a:solidFill>
            <a:ln w="12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2518" y="1771"/>
              <a:ext cx="937" cy="461"/>
            </a:xfrm>
            <a:prstGeom prst="rect">
              <a:avLst/>
            </a:prstGeom>
            <a:solidFill>
              <a:srgbClr val="FFE6D5"/>
            </a:solidFill>
            <a:ln w="11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1717" y="1015"/>
              <a:ext cx="803" cy="620"/>
            </a:xfrm>
            <a:prstGeom prst="rect">
              <a:avLst/>
            </a:prstGeom>
            <a:solidFill>
              <a:srgbClr val="D5F6FF"/>
            </a:solidFill>
            <a:ln w="12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2598" y="1879"/>
              <a:ext cx="887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Computer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1764" y="1195"/>
              <a:ext cx="785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Program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3573" y="1104"/>
              <a:ext cx="891" cy="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Information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200" dirty="0">
                  <a:solidFill>
                    <a:srgbClr val="000000"/>
                  </a:solidFill>
                  <a:latin typeface="Sans"/>
                </a:rPr>
                <a:t>store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2524" y="1320"/>
              <a:ext cx="358" cy="442"/>
            </a:xfrm>
            <a:custGeom>
              <a:avLst/>
              <a:gdLst>
                <a:gd name="T0" fmla="*/ 0 w 675"/>
                <a:gd name="T1" fmla="*/ 0 h 837"/>
                <a:gd name="T2" fmla="*/ 675 w 675"/>
                <a:gd name="T3" fmla="*/ 0 h 837"/>
                <a:gd name="T4" fmla="*/ 675 w 675"/>
                <a:gd name="T5" fmla="*/ 837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5" h="837">
                  <a:moveTo>
                    <a:pt x="0" y="0"/>
                  </a:moveTo>
                  <a:lnTo>
                    <a:pt x="675" y="0"/>
                  </a:lnTo>
                  <a:lnTo>
                    <a:pt x="675" y="837"/>
                  </a:lnTo>
                </a:path>
              </a:pathLst>
            </a:custGeom>
            <a:noFill/>
            <a:ln w="10" cap="flat">
              <a:solidFill>
                <a:srgbClr val="291EF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2840" y="1616"/>
              <a:ext cx="84" cy="146"/>
            </a:xfrm>
            <a:custGeom>
              <a:avLst/>
              <a:gdLst>
                <a:gd name="T0" fmla="*/ 42 w 84"/>
                <a:gd name="T1" fmla="*/ 42 h 146"/>
                <a:gd name="T2" fmla="*/ 0 w 84"/>
                <a:gd name="T3" fmla="*/ 0 h 146"/>
                <a:gd name="T4" fmla="*/ 42 w 84"/>
                <a:gd name="T5" fmla="*/ 146 h 146"/>
                <a:gd name="T6" fmla="*/ 84 w 84"/>
                <a:gd name="T7" fmla="*/ 0 h 146"/>
                <a:gd name="T8" fmla="*/ 42 w 84"/>
                <a:gd name="T9" fmla="*/ 4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146">
                  <a:moveTo>
                    <a:pt x="42" y="42"/>
                  </a:moveTo>
                  <a:lnTo>
                    <a:pt x="0" y="0"/>
                  </a:lnTo>
                  <a:lnTo>
                    <a:pt x="42" y="146"/>
                  </a:lnTo>
                  <a:lnTo>
                    <a:pt x="84" y="0"/>
                  </a:lnTo>
                  <a:lnTo>
                    <a:pt x="42" y="42"/>
                  </a:lnTo>
                  <a:close/>
                </a:path>
              </a:pathLst>
            </a:custGeom>
            <a:solidFill>
              <a:srgbClr val="00000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3150" y="1325"/>
              <a:ext cx="341" cy="448"/>
            </a:xfrm>
            <a:custGeom>
              <a:avLst/>
              <a:gdLst>
                <a:gd name="T0" fmla="*/ 645 w 645"/>
                <a:gd name="T1" fmla="*/ 0 h 847"/>
                <a:gd name="T2" fmla="*/ 0 w 645"/>
                <a:gd name="T3" fmla="*/ 0 h 847"/>
                <a:gd name="T4" fmla="*/ 0 w 645"/>
                <a:gd name="T5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45" h="847">
                  <a:moveTo>
                    <a:pt x="645" y="0"/>
                  </a:moveTo>
                  <a:lnTo>
                    <a:pt x="0" y="0"/>
                  </a:lnTo>
                  <a:lnTo>
                    <a:pt x="0" y="847"/>
                  </a:lnTo>
                </a:path>
              </a:pathLst>
            </a:custGeom>
            <a:noFill/>
            <a:ln w="10" cap="flat">
              <a:solidFill>
                <a:srgbClr val="2A24F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108" y="1626"/>
              <a:ext cx="83" cy="147"/>
            </a:xfrm>
            <a:custGeom>
              <a:avLst/>
              <a:gdLst>
                <a:gd name="T0" fmla="*/ 42 w 83"/>
                <a:gd name="T1" fmla="*/ 42 h 147"/>
                <a:gd name="T2" fmla="*/ 0 w 83"/>
                <a:gd name="T3" fmla="*/ 0 h 147"/>
                <a:gd name="T4" fmla="*/ 42 w 83"/>
                <a:gd name="T5" fmla="*/ 147 h 147"/>
                <a:gd name="T6" fmla="*/ 83 w 83"/>
                <a:gd name="T7" fmla="*/ 0 h 147"/>
                <a:gd name="T8" fmla="*/ 42 w 83"/>
                <a:gd name="T9" fmla="*/ 4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47">
                  <a:moveTo>
                    <a:pt x="42" y="42"/>
                  </a:moveTo>
                  <a:lnTo>
                    <a:pt x="0" y="0"/>
                  </a:lnTo>
                  <a:lnTo>
                    <a:pt x="42" y="147"/>
                  </a:lnTo>
                  <a:lnTo>
                    <a:pt x="83" y="0"/>
                  </a:lnTo>
                  <a:lnTo>
                    <a:pt x="42" y="42"/>
                  </a:lnTo>
                  <a:close/>
                </a:path>
              </a:pathLst>
            </a:custGeom>
            <a:solidFill>
              <a:srgbClr val="00000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016" y="2236"/>
              <a:ext cx="0" cy="373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2974" y="2463"/>
              <a:ext cx="84" cy="146"/>
            </a:xfrm>
            <a:custGeom>
              <a:avLst/>
              <a:gdLst>
                <a:gd name="T0" fmla="*/ 42 w 84"/>
                <a:gd name="T1" fmla="*/ 42 h 146"/>
                <a:gd name="T2" fmla="*/ 0 w 84"/>
                <a:gd name="T3" fmla="*/ 0 h 146"/>
                <a:gd name="T4" fmla="*/ 42 w 84"/>
                <a:gd name="T5" fmla="*/ 146 h 146"/>
                <a:gd name="T6" fmla="*/ 84 w 84"/>
                <a:gd name="T7" fmla="*/ 0 h 146"/>
                <a:gd name="T8" fmla="*/ 42 w 84"/>
                <a:gd name="T9" fmla="*/ 4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146">
                  <a:moveTo>
                    <a:pt x="42" y="42"/>
                  </a:moveTo>
                  <a:lnTo>
                    <a:pt x="0" y="0"/>
                  </a:lnTo>
                  <a:lnTo>
                    <a:pt x="42" y="146"/>
                  </a:lnTo>
                  <a:lnTo>
                    <a:pt x="84" y="0"/>
                  </a:lnTo>
                  <a:lnTo>
                    <a:pt x="42" y="42"/>
                  </a:lnTo>
                  <a:close/>
                </a:path>
              </a:pathLst>
            </a:custGeom>
            <a:solidFill>
              <a:srgbClr val="00000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3105" y="2384"/>
              <a:ext cx="622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results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sp>
        <p:nvSpPr>
          <p:cNvPr id="25" name="Slide Number Placeholder 1"/>
          <p:cNvSpPr txBox="1">
            <a:spLocks/>
          </p:cNvSpPr>
          <p:nvPr/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31</a:t>
            </a:fld>
            <a:endParaRPr lang="en-US" sz="10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33400" y="152400"/>
            <a:ext cx="7416800" cy="936625"/>
          </a:xfrm>
        </p:spPr>
        <p:txBody>
          <a:bodyPr lIns="0" tIns="0" rIns="0" bIns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sz="3200" dirty="0" err="1">
                <a:solidFill>
                  <a:schemeClr val="tx1"/>
                </a:solidFill>
              </a:rPr>
              <a:t>What</a:t>
            </a:r>
            <a:r>
              <a:rPr lang="fr-FR" sz="3200" dirty="0">
                <a:solidFill>
                  <a:schemeClr val="tx1"/>
                </a:solidFill>
              </a:rPr>
              <a:t> </a:t>
            </a:r>
            <a:r>
              <a:rPr lang="fr-FR" sz="3200" dirty="0" err="1">
                <a:solidFill>
                  <a:schemeClr val="tx1"/>
                </a:solidFill>
              </a:rPr>
              <a:t>does</a:t>
            </a:r>
            <a:r>
              <a:rPr lang="fr-FR" sz="3200" dirty="0">
                <a:solidFill>
                  <a:schemeClr val="tx1"/>
                </a:solidFill>
              </a:rPr>
              <a:t> a computer look </a:t>
            </a:r>
            <a:r>
              <a:rPr lang="fr-FR" sz="3200" dirty="0" err="1">
                <a:solidFill>
                  <a:schemeClr val="tx1"/>
                </a:solidFill>
              </a:rPr>
              <a:t>like</a:t>
            </a:r>
            <a:r>
              <a:rPr lang="fr-FR" sz="3200" dirty="0">
                <a:solidFill>
                  <a:schemeClr val="tx1"/>
                </a:solidFill>
              </a:rPr>
              <a:t> ?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1727200" y="1597025"/>
            <a:ext cx="7416800" cy="384175"/>
          </a:xfrm>
        </p:spPr>
        <p:txBody>
          <a:bodyPr lIns="0" tIns="0" rIns="0" bIns="0">
            <a:normAutofit lnSpcReduction="10000"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Symbol" panose="05050102010706020507" pitchFamily="18" charset="2"/>
              <a:buChar char=""/>
            </a:pPr>
            <a:r>
              <a:rPr lang="en-US" sz="2600" dirty="0">
                <a:latin typeface="Calibri" panose="020F0502020204030204" pitchFamily="34" charset="0"/>
              </a:rPr>
              <a:t>Let us take the lid off a desktop computer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447800" y="2120168"/>
            <a:ext cx="6248400" cy="4280632"/>
            <a:chOff x="1828800" y="1981201"/>
            <a:chExt cx="6248400" cy="4280632"/>
          </a:xfrm>
        </p:grpSpPr>
        <p:pic>
          <p:nvPicPr>
            <p:cNvPr id="2051" name="Picture 3" descr="D:\Job\TATA\sarangi\imgs\intro\open_case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800" y="1995597"/>
              <a:ext cx="6248400" cy="426623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 7"/>
            <p:cNvGrpSpPr>
              <a:grpSpLocks noChangeAspect="1"/>
            </p:cNvGrpSpPr>
            <p:nvPr/>
          </p:nvGrpSpPr>
          <p:grpSpPr bwMode="auto">
            <a:xfrm>
              <a:off x="1903413" y="1981201"/>
              <a:ext cx="6173787" cy="4270375"/>
              <a:chOff x="1199" y="1248"/>
              <a:chExt cx="3889" cy="2690"/>
            </a:xfrm>
          </p:grpSpPr>
          <p:sp>
            <p:nvSpPr>
              <p:cNvPr id="8" name="AutoShape 6"/>
              <p:cNvSpPr>
                <a:spLocks noChangeAspect="1" noChangeArrowheads="1" noTextEdit="1"/>
              </p:cNvSpPr>
              <p:nvPr/>
            </p:nvSpPr>
            <p:spPr bwMode="auto">
              <a:xfrm>
                <a:off x="1199" y="1248"/>
                <a:ext cx="3889" cy="26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Rectangle 8"/>
              <p:cNvSpPr>
                <a:spLocks noChangeArrowheads="1"/>
              </p:cNvSpPr>
              <p:nvPr/>
            </p:nvSpPr>
            <p:spPr bwMode="auto">
              <a:xfrm>
                <a:off x="2788" y="2050"/>
                <a:ext cx="542" cy="494"/>
              </a:xfrm>
              <a:prstGeom prst="rect">
                <a:avLst/>
              </a:prstGeom>
              <a:noFill/>
              <a:ln w="28" cap="flat">
                <a:solidFill>
                  <a:srgbClr val="E5D9D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Rectangle 9"/>
              <p:cNvSpPr>
                <a:spLocks noChangeArrowheads="1"/>
              </p:cNvSpPr>
              <p:nvPr/>
            </p:nvSpPr>
            <p:spPr bwMode="auto">
              <a:xfrm>
                <a:off x="3368" y="2377"/>
                <a:ext cx="255" cy="622"/>
              </a:xfrm>
              <a:prstGeom prst="rect">
                <a:avLst/>
              </a:prstGeom>
              <a:noFill/>
              <a:ln w="28" cap="flat">
                <a:solidFill>
                  <a:srgbClr val="E5D9D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Rectangle 10"/>
              <p:cNvSpPr>
                <a:spLocks noChangeArrowheads="1"/>
              </p:cNvSpPr>
              <p:nvPr/>
            </p:nvSpPr>
            <p:spPr bwMode="auto">
              <a:xfrm>
                <a:off x="4032" y="2188"/>
                <a:ext cx="999" cy="476"/>
              </a:xfrm>
              <a:prstGeom prst="rect">
                <a:avLst/>
              </a:prstGeom>
              <a:noFill/>
              <a:ln w="27" cap="flat">
                <a:solidFill>
                  <a:srgbClr val="E5D9D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Rectangle 11"/>
              <p:cNvSpPr>
                <a:spLocks noChangeArrowheads="1"/>
              </p:cNvSpPr>
              <p:nvPr/>
            </p:nvSpPr>
            <p:spPr bwMode="auto">
              <a:xfrm>
                <a:off x="2830" y="1827"/>
                <a:ext cx="531" cy="2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600" b="0" i="0" u="none" strike="noStrike" cap="none" normalizeH="0" baseline="0" dirty="0">
                    <a:ln>
                      <a:noFill/>
                    </a:ln>
                    <a:solidFill>
                      <a:srgbClr val="F1E8E8"/>
                    </a:solidFill>
                    <a:effectLst/>
                    <a:latin typeface="Bitstream Vera Sans"/>
                  </a:rPr>
                  <a:t>CPU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endParaRPr>
              </a:p>
            </p:txBody>
          </p:sp>
          <p:sp>
            <p:nvSpPr>
              <p:cNvPr id="15" name="Rectangle 12"/>
              <p:cNvSpPr>
                <a:spLocks noChangeArrowheads="1"/>
              </p:cNvSpPr>
              <p:nvPr/>
            </p:nvSpPr>
            <p:spPr bwMode="auto">
              <a:xfrm>
                <a:off x="2459" y="2763"/>
                <a:ext cx="843" cy="2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600" b="0" i="0" u="none" strike="noStrike" cap="none" normalizeH="0" baseline="0">
                    <a:ln>
                      <a:noFill/>
                    </a:ln>
                    <a:solidFill>
                      <a:srgbClr val="F1E8E8"/>
                    </a:solidFill>
                    <a:effectLst/>
                    <a:latin typeface="Bitstream Vera Sans"/>
                  </a:rPr>
                  <a:t>Memory</a:t>
                </a: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endParaRPr>
              </a:p>
            </p:txBody>
          </p:sp>
          <p:sp>
            <p:nvSpPr>
              <p:cNvPr id="16" name="Rectangle 13"/>
              <p:cNvSpPr>
                <a:spLocks noChangeArrowheads="1"/>
              </p:cNvSpPr>
              <p:nvPr/>
            </p:nvSpPr>
            <p:spPr bwMode="auto">
              <a:xfrm>
                <a:off x="4021" y="1958"/>
                <a:ext cx="971" cy="2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600" b="0" i="0" u="none" strike="noStrike" cap="none" normalizeH="0" baseline="0" dirty="0">
                    <a:ln>
                      <a:noFill/>
                    </a:ln>
                    <a:solidFill>
                      <a:srgbClr val="F1E8E8"/>
                    </a:solidFill>
                    <a:effectLst/>
                    <a:latin typeface="Bitstream Vera Sans"/>
                  </a:rPr>
                  <a:t>Hard disk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endParaRPr>
              </a:p>
            </p:txBody>
          </p:sp>
        </p:grpSp>
      </p:grpSp>
      <p:sp>
        <p:nvSpPr>
          <p:cNvPr id="19" name="Slide Number Placeholder 1"/>
          <p:cNvSpPr txBox="1">
            <a:spLocks/>
          </p:cNvSpPr>
          <p:nvPr/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32</a:t>
            </a:fld>
            <a:endParaRPr lang="en-US" sz="10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1346200" y="4679950"/>
            <a:ext cx="7797800" cy="1600200"/>
          </a:xfrm>
        </p:spPr>
        <p:txBody>
          <a:bodyPr vert="horz" lIns="0" tIns="0" rIns="0" bIns="0" rtlCol="0">
            <a:noAutofit/>
          </a:bodyPr>
          <a:lstStyle/>
          <a:p>
            <a:pPr marL="432000" indent="-324000">
              <a:spcBef>
                <a:spcPts val="0"/>
              </a:spcBef>
              <a:spcAft>
                <a:spcPts val="1414"/>
              </a:spcAft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itchFamily="2"/>
                <a:cs typeface="Mangal" pitchFamily="2"/>
              </a:rPr>
              <a:t>Memory – Stores programs and data. Gets destroyed when the computer is powered off</a:t>
            </a:r>
          </a:p>
          <a:p>
            <a:pPr marL="432000" indent="-324000">
              <a:spcBef>
                <a:spcPts val="0"/>
              </a:spcBef>
              <a:spcAft>
                <a:spcPts val="1414"/>
              </a:spcAft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itchFamily="2"/>
                <a:cs typeface="Mangal" pitchFamily="2"/>
              </a:rPr>
              <a:t>Hard disk – stores programs/data permanently</a:t>
            </a:r>
          </a:p>
        </p:txBody>
      </p:sp>
      <p:grpSp>
        <p:nvGrpSpPr>
          <p:cNvPr id="2" name="Group 5"/>
          <p:cNvGrpSpPr>
            <a:grpSpLocks noChangeAspect="1"/>
          </p:cNvGrpSpPr>
          <p:nvPr/>
        </p:nvGrpSpPr>
        <p:grpSpPr bwMode="auto">
          <a:xfrm>
            <a:off x="762000" y="1536701"/>
            <a:ext cx="7315200" cy="2829723"/>
            <a:chOff x="864" y="968"/>
            <a:chExt cx="4798" cy="1856"/>
          </a:xfrm>
        </p:grpSpPr>
        <p:sp>
          <p:nvSpPr>
            <p:cNvPr id="7" name="AutoShape 4"/>
            <p:cNvSpPr>
              <a:spLocks noChangeAspect="1" noChangeArrowheads="1" noTextEdit="1"/>
            </p:cNvSpPr>
            <p:nvPr/>
          </p:nvSpPr>
          <p:spPr bwMode="auto">
            <a:xfrm>
              <a:off x="864" y="968"/>
              <a:ext cx="4798" cy="1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3764" y="1073"/>
              <a:ext cx="1845" cy="540"/>
            </a:xfrm>
            <a:prstGeom prst="rect">
              <a:avLst/>
            </a:prstGeom>
            <a:solidFill>
              <a:srgbClr val="A2D0D9"/>
            </a:solidFill>
            <a:ln w="1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2015" y="2020"/>
              <a:ext cx="1966" cy="762"/>
            </a:xfrm>
            <a:prstGeom prst="rect">
              <a:avLst/>
            </a:prstGeom>
            <a:solidFill>
              <a:srgbClr val="FFE6D5"/>
            </a:solidFill>
            <a:ln w="21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925" y="1053"/>
              <a:ext cx="1689" cy="641"/>
            </a:xfrm>
            <a:prstGeom prst="rect">
              <a:avLst/>
            </a:prstGeom>
            <a:solidFill>
              <a:srgbClr val="D5F6FF"/>
            </a:solidFill>
            <a:ln w="1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2155" y="2159"/>
              <a:ext cx="1781" cy="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4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Computer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1064" y="1110"/>
              <a:ext cx="1494" cy="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4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Memory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3849" y="1104"/>
              <a:ext cx="1719" cy="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4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Hard disk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2613" y="1568"/>
              <a:ext cx="288" cy="444"/>
            </a:xfrm>
            <a:custGeom>
              <a:avLst/>
              <a:gdLst>
                <a:gd name="T0" fmla="*/ 0 w 373"/>
                <a:gd name="T1" fmla="*/ 0 h 575"/>
                <a:gd name="T2" fmla="*/ 373 w 373"/>
                <a:gd name="T3" fmla="*/ 0 h 575"/>
                <a:gd name="T4" fmla="*/ 373 w 373"/>
                <a:gd name="T5" fmla="*/ 5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3" h="575">
                  <a:moveTo>
                    <a:pt x="0" y="0"/>
                  </a:moveTo>
                  <a:lnTo>
                    <a:pt x="373" y="0"/>
                  </a:lnTo>
                  <a:lnTo>
                    <a:pt x="373" y="575"/>
                  </a:lnTo>
                </a:path>
              </a:pathLst>
            </a:custGeom>
            <a:noFill/>
            <a:ln w="11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2613" y="1525"/>
              <a:ext cx="152" cy="87"/>
            </a:xfrm>
            <a:custGeom>
              <a:avLst/>
              <a:gdLst>
                <a:gd name="T0" fmla="*/ 109 w 152"/>
                <a:gd name="T1" fmla="*/ 43 h 87"/>
                <a:gd name="T2" fmla="*/ 152 w 152"/>
                <a:gd name="T3" fmla="*/ 0 h 87"/>
                <a:gd name="T4" fmla="*/ 0 w 152"/>
                <a:gd name="T5" fmla="*/ 43 h 87"/>
                <a:gd name="T6" fmla="*/ 152 w 152"/>
                <a:gd name="T7" fmla="*/ 87 h 87"/>
                <a:gd name="T8" fmla="*/ 109 w 152"/>
                <a:gd name="T9" fmla="*/ 4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87">
                  <a:moveTo>
                    <a:pt x="109" y="43"/>
                  </a:moveTo>
                  <a:lnTo>
                    <a:pt x="152" y="0"/>
                  </a:lnTo>
                  <a:lnTo>
                    <a:pt x="0" y="43"/>
                  </a:lnTo>
                  <a:lnTo>
                    <a:pt x="152" y="87"/>
                  </a:lnTo>
                  <a:lnTo>
                    <a:pt x="109" y="43"/>
                  </a:lnTo>
                  <a:close/>
                </a:path>
              </a:pathLst>
            </a:custGeom>
            <a:solidFill>
              <a:srgbClr val="000000"/>
            </a:solidFill>
            <a:ln w="11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2857" y="1859"/>
              <a:ext cx="87" cy="153"/>
            </a:xfrm>
            <a:custGeom>
              <a:avLst/>
              <a:gdLst>
                <a:gd name="T0" fmla="*/ 44 w 87"/>
                <a:gd name="T1" fmla="*/ 44 h 153"/>
                <a:gd name="T2" fmla="*/ 0 w 87"/>
                <a:gd name="T3" fmla="*/ 0 h 153"/>
                <a:gd name="T4" fmla="*/ 44 w 87"/>
                <a:gd name="T5" fmla="*/ 153 h 153"/>
                <a:gd name="T6" fmla="*/ 87 w 87"/>
                <a:gd name="T7" fmla="*/ 0 h 153"/>
                <a:gd name="T8" fmla="*/ 44 w 87"/>
                <a:gd name="T9" fmla="*/ 4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153">
                  <a:moveTo>
                    <a:pt x="44" y="44"/>
                  </a:moveTo>
                  <a:lnTo>
                    <a:pt x="0" y="0"/>
                  </a:lnTo>
                  <a:lnTo>
                    <a:pt x="44" y="153"/>
                  </a:lnTo>
                  <a:lnTo>
                    <a:pt x="87" y="0"/>
                  </a:lnTo>
                  <a:lnTo>
                    <a:pt x="44" y="44"/>
                  </a:lnTo>
                  <a:close/>
                </a:path>
              </a:pathLst>
            </a:custGeom>
            <a:solidFill>
              <a:srgbClr val="000000"/>
            </a:solidFill>
            <a:ln w="11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>
              <a:off x="2606" y="1249"/>
              <a:ext cx="1134" cy="0"/>
            </a:xfrm>
            <a:prstGeom prst="line">
              <a:avLst/>
            </a:prstGeom>
            <a:noFill/>
            <a:ln w="11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2606" y="1206"/>
              <a:ext cx="152" cy="86"/>
            </a:xfrm>
            <a:custGeom>
              <a:avLst/>
              <a:gdLst>
                <a:gd name="T0" fmla="*/ 108 w 152"/>
                <a:gd name="T1" fmla="*/ 43 h 86"/>
                <a:gd name="T2" fmla="*/ 152 w 152"/>
                <a:gd name="T3" fmla="*/ 0 h 86"/>
                <a:gd name="T4" fmla="*/ 0 w 152"/>
                <a:gd name="T5" fmla="*/ 43 h 86"/>
                <a:gd name="T6" fmla="*/ 152 w 152"/>
                <a:gd name="T7" fmla="*/ 86 h 86"/>
                <a:gd name="T8" fmla="*/ 108 w 152"/>
                <a:gd name="T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86">
                  <a:moveTo>
                    <a:pt x="108" y="43"/>
                  </a:moveTo>
                  <a:lnTo>
                    <a:pt x="152" y="0"/>
                  </a:lnTo>
                  <a:lnTo>
                    <a:pt x="0" y="43"/>
                  </a:lnTo>
                  <a:lnTo>
                    <a:pt x="152" y="86"/>
                  </a:lnTo>
                  <a:lnTo>
                    <a:pt x="108" y="43"/>
                  </a:lnTo>
                  <a:close/>
                </a:path>
              </a:pathLst>
            </a:custGeom>
            <a:solidFill>
              <a:srgbClr val="000000"/>
            </a:solidFill>
            <a:ln w="11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3588" y="1206"/>
              <a:ext cx="152" cy="86"/>
            </a:xfrm>
            <a:custGeom>
              <a:avLst/>
              <a:gdLst>
                <a:gd name="T0" fmla="*/ 44 w 152"/>
                <a:gd name="T1" fmla="*/ 43 h 86"/>
                <a:gd name="T2" fmla="*/ 0 w 152"/>
                <a:gd name="T3" fmla="*/ 86 h 86"/>
                <a:gd name="T4" fmla="*/ 152 w 152"/>
                <a:gd name="T5" fmla="*/ 43 h 86"/>
                <a:gd name="T6" fmla="*/ 0 w 152"/>
                <a:gd name="T7" fmla="*/ 0 h 86"/>
                <a:gd name="T8" fmla="*/ 44 w 152"/>
                <a:gd name="T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86">
                  <a:moveTo>
                    <a:pt x="44" y="43"/>
                  </a:moveTo>
                  <a:lnTo>
                    <a:pt x="0" y="86"/>
                  </a:lnTo>
                  <a:lnTo>
                    <a:pt x="152" y="43"/>
                  </a:lnTo>
                  <a:lnTo>
                    <a:pt x="0" y="0"/>
                  </a:lnTo>
                  <a:lnTo>
                    <a:pt x="44" y="43"/>
                  </a:lnTo>
                  <a:close/>
                </a:path>
              </a:pathLst>
            </a:custGeom>
            <a:solidFill>
              <a:srgbClr val="000000"/>
            </a:solidFill>
            <a:ln w="11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Slide Number Placeholder 1"/>
          <p:cNvSpPr txBox="1">
            <a:spLocks/>
          </p:cNvSpPr>
          <p:nvPr/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33</a:t>
            </a:fld>
            <a:endParaRPr lang="en-US" sz="10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76200"/>
            <a:ext cx="7416800" cy="936625"/>
          </a:xfrm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sz="3200" dirty="0">
                <a:solidFill>
                  <a:schemeClr val="tx1"/>
                </a:solidFill>
              </a:rPr>
              <a:t>Let us </a:t>
            </a:r>
            <a:r>
              <a:rPr lang="fr-FR" sz="3200" dirty="0" err="1">
                <a:solidFill>
                  <a:schemeClr val="tx1"/>
                </a:solidFill>
              </a:rPr>
              <a:t>make</a:t>
            </a:r>
            <a:r>
              <a:rPr lang="fr-FR" sz="3200" dirty="0">
                <a:solidFill>
                  <a:schemeClr val="tx1"/>
                </a:solidFill>
              </a:rPr>
              <a:t> </a:t>
            </a:r>
            <a:r>
              <a:rPr lang="fr-FR" sz="3200" dirty="0" err="1">
                <a:solidFill>
                  <a:schemeClr val="tx1"/>
                </a:solidFill>
              </a:rPr>
              <a:t>it</a:t>
            </a:r>
            <a:r>
              <a:rPr lang="fr-FR" sz="3200" dirty="0">
                <a:solidFill>
                  <a:schemeClr val="tx1"/>
                </a:solidFill>
              </a:rPr>
              <a:t> a full system ...</a:t>
            </a:r>
          </a:p>
        </p:txBody>
      </p:sp>
      <p:grpSp>
        <p:nvGrpSpPr>
          <p:cNvPr id="4169" name="Group 105"/>
          <p:cNvGrpSpPr>
            <a:grpSpLocks noChangeAspect="1"/>
          </p:cNvGrpSpPr>
          <p:nvPr/>
        </p:nvGrpSpPr>
        <p:grpSpPr bwMode="auto">
          <a:xfrm>
            <a:off x="1654175" y="1912937"/>
            <a:ext cx="5661025" cy="4183063"/>
            <a:chOff x="1330" y="1104"/>
            <a:chExt cx="3566" cy="2635"/>
          </a:xfrm>
        </p:grpSpPr>
        <p:sp>
          <p:nvSpPr>
            <p:cNvPr id="4170" name="AutoShape 104"/>
            <p:cNvSpPr>
              <a:spLocks noChangeAspect="1" noChangeArrowheads="1" noTextEdit="1"/>
            </p:cNvSpPr>
            <p:nvPr/>
          </p:nvSpPr>
          <p:spPr bwMode="auto">
            <a:xfrm>
              <a:off x="1330" y="1104"/>
              <a:ext cx="3566" cy="2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1" name="Rectangle 106"/>
            <p:cNvSpPr>
              <a:spLocks noChangeArrowheads="1"/>
            </p:cNvSpPr>
            <p:nvPr/>
          </p:nvSpPr>
          <p:spPr bwMode="auto">
            <a:xfrm>
              <a:off x="3475" y="1256"/>
              <a:ext cx="1312" cy="384"/>
            </a:xfrm>
            <a:prstGeom prst="rect">
              <a:avLst/>
            </a:prstGeom>
            <a:solidFill>
              <a:srgbClr val="A2D0D9"/>
            </a:solidFill>
            <a:ln w="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2" name="Rectangle 107"/>
            <p:cNvSpPr>
              <a:spLocks noChangeArrowheads="1"/>
            </p:cNvSpPr>
            <p:nvPr/>
          </p:nvSpPr>
          <p:spPr bwMode="auto">
            <a:xfrm>
              <a:off x="2232" y="1929"/>
              <a:ext cx="1397" cy="541"/>
            </a:xfrm>
            <a:prstGeom prst="rect">
              <a:avLst/>
            </a:prstGeom>
            <a:solidFill>
              <a:srgbClr val="FFE6D5"/>
            </a:solidFill>
            <a:ln w="1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3" name="Rectangle 108"/>
            <p:cNvSpPr>
              <a:spLocks noChangeArrowheads="1"/>
            </p:cNvSpPr>
            <p:nvPr/>
          </p:nvSpPr>
          <p:spPr bwMode="auto">
            <a:xfrm>
              <a:off x="1456" y="1242"/>
              <a:ext cx="1202" cy="456"/>
            </a:xfrm>
            <a:prstGeom prst="rect">
              <a:avLst/>
            </a:prstGeom>
            <a:solidFill>
              <a:srgbClr val="D5F6FF"/>
            </a:solidFill>
            <a:ln w="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4" name="Rectangle 109"/>
            <p:cNvSpPr>
              <a:spLocks noChangeArrowheads="1"/>
            </p:cNvSpPr>
            <p:nvPr/>
          </p:nvSpPr>
          <p:spPr bwMode="auto">
            <a:xfrm>
              <a:off x="2372" y="2049"/>
              <a:ext cx="1276" cy="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3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Computer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4175" name="Rectangle 110"/>
            <p:cNvSpPr>
              <a:spLocks noChangeArrowheads="1"/>
            </p:cNvSpPr>
            <p:nvPr/>
          </p:nvSpPr>
          <p:spPr bwMode="auto">
            <a:xfrm>
              <a:off x="1561" y="1339"/>
              <a:ext cx="1070" cy="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3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Memory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4176" name="Rectangle 111"/>
            <p:cNvSpPr>
              <a:spLocks noChangeArrowheads="1"/>
            </p:cNvSpPr>
            <p:nvPr/>
          </p:nvSpPr>
          <p:spPr bwMode="auto">
            <a:xfrm>
              <a:off x="3503" y="1267"/>
              <a:ext cx="1229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300" b="0" i="0" u="none" strike="noStrike" cap="none" normalizeH="0" baseline="0" dirty="0">
                  <a:ln>
                    <a:noFill/>
                  </a:ln>
                  <a:effectLst/>
                  <a:latin typeface="Sans"/>
                </a:rPr>
                <a:t>Hard disk</a:t>
              </a:r>
              <a:endParaRPr kumimoji="0" lang="en-US" sz="1800" b="0" i="0" u="none" strike="noStrike" cap="none" normalizeH="0" baseline="0" dirty="0">
                <a:ln>
                  <a:noFill/>
                </a:ln>
                <a:effectLst/>
                <a:latin typeface="Arial" pitchFamily="34" charset="0"/>
              </a:endParaRPr>
            </a:p>
          </p:txBody>
        </p:sp>
        <p:sp>
          <p:nvSpPr>
            <p:cNvPr id="4177" name="Freeform 112"/>
            <p:cNvSpPr>
              <a:spLocks/>
            </p:cNvSpPr>
            <p:nvPr/>
          </p:nvSpPr>
          <p:spPr bwMode="auto">
            <a:xfrm>
              <a:off x="2657" y="1608"/>
              <a:ext cx="204" cy="315"/>
            </a:xfrm>
            <a:custGeom>
              <a:avLst/>
              <a:gdLst>
                <a:gd name="T0" fmla="*/ 0 w 373"/>
                <a:gd name="T1" fmla="*/ 0 h 575"/>
                <a:gd name="T2" fmla="*/ 373 w 373"/>
                <a:gd name="T3" fmla="*/ 0 h 575"/>
                <a:gd name="T4" fmla="*/ 373 w 373"/>
                <a:gd name="T5" fmla="*/ 5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3" h="575">
                  <a:moveTo>
                    <a:pt x="0" y="0"/>
                  </a:moveTo>
                  <a:lnTo>
                    <a:pt x="373" y="0"/>
                  </a:lnTo>
                  <a:lnTo>
                    <a:pt x="373" y="575"/>
                  </a:lnTo>
                </a:path>
              </a:pathLst>
            </a:custGeom>
            <a:noFill/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8" name="Freeform 113"/>
            <p:cNvSpPr>
              <a:spLocks/>
            </p:cNvSpPr>
            <p:nvPr/>
          </p:nvSpPr>
          <p:spPr bwMode="auto">
            <a:xfrm>
              <a:off x="2657" y="1577"/>
              <a:ext cx="108" cy="62"/>
            </a:xfrm>
            <a:custGeom>
              <a:avLst/>
              <a:gdLst>
                <a:gd name="T0" fmla="*/ 77 w 108"/>
                <a:gd name="T1" fmla="*/ 31 h 62"/>
                <a:gd name="T2" fmla="*/ 108 w 108"/>
                <a:gd name="T3" fmla="*/ 0 h 62"/>
                <a:gd name="T4" fmla="*/ 0 w 108"/>
                <a:gd name="T5" fmla="*/ 31 h 62"/>
                <a:gd name="T6" fmla="*/ 108 w 108"/>
                <a:gd name="T7" fmla="*/ 62 h 62"/>
                <a:gd name="T8" fmla="*/ 77 w 108"/>
                <a:gd name="T9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77" y="31"/>
                  </a:moveTo>
                  <a:lnTo>
                    <a:pt x="108" y="0"/>
                  </a:lnTo>
                  <a:lnTo>
                    <a:pt x="0" y="31"/>
                  </a:lnTo>
                  <a:lnTo>
                    <a:pt x="108" y="62"/>
                  </a:lnTo>
                  <a:lnTo>
                    <a:pt x="77" y="31"/>
                  </a:lnTo>
                  <a:close/>
                </a:path>
              </a:pathLst>
            </a:custGeom>
            <a:solidFill>
              <a:srgbClr val="000000"/>
            </a:solidFill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9" name="Freeform 114"/>
            <p:cNvSpPr>
              <a:spLocks/>
            </p:cNvSpPr>
            <p:nvPr/>
          </p:nvSpPr>
          <p:spPr bwMode="auto">
            <a:xfrm>
              <a:off x="2830" y="1815"/>
              <a:ext cx="62" cy="108"/>
            </a:xfrm>
            <a:custGeom>
              <a:avLst/>
              <a:gdLst>
                <a:gd name="T0" fmla="*/ 31 w 62"/>
                <a:gd name="T1" fmla="*/ 31 h 108"/>
                <a:gd name="T2" fmla="*/ 0 w 62"/>
                <a:gd name="T3" fmla="*/ 0 h 108"/>
                <a:gd name="T4" fmla="*/ 31 w 62"/>
                <a:gd name="T5" fmla="*/ 108 h 108"/>
                <a:gd name="T6" fmla="*/ 62 w 62"/>
                <a:gd name="T7" fmla="*/ 0 h 108"/>
                <a:gd name="T8" fmla="*/ 31 w 62"/>
                <a:gd name="T9" fmla="*/ 3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108">
                  <a:moveTo>
                    <a:pt x="31" y="31"/>
                  </a:moveTo>
                  <a:lnTo>
                    <a:pt x="0" y="0"/>
                  </a:lnTo>
                  <a:lnTo>
                    <a:pt x="31" y="108"/>
                  </a:lnTo>
                  <a:lnTo>
                    <a:pt x="62" y="0"/>
                  </a:lnTo>
                  <a:lnTo>
                    <a:pt x="31" y="31"/>
                  </a:lnTo>
                  <a:close/>
                </a:path>
              </a:pathLst>
            </a:custGeom>
            <a:solidFill>
              <a:srgbClr val="000000"/>
            </a:solidFill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0" name="Line 115"/>
            <p:cNvSpPr>
              <a:spLocks noChangeShapeType="1"/>
            </p:cNvSpPr>
            <p:nvPr/>
          </p:nvSpPr>
          <p:spPr bwMode="auto">
            <a:xfrm>
              <a:off x="2651" y="1381"/>
              <a:ext cx="807" cy="0"/>
            </a:xfrm>
            <a:prstGeom prst="line">
              <a:avLst/>
            </a:prstGeom>
            <a:noFill/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1" name="Freeform 116"/>
            <p:cNvSpPr>
              <a:spLocks/>
            </p:cNvSpPr>
            <p:nvPr/>
          </p:nvSpPr>
          <p:spPr bwMode="auto">
            <a:xfrm>
              <a:off x="2651" y="1351"/>
              <a:ext cx="109" cy="62"/>
            </a:xfrm>
            <a:custGeom>
              <a:avLst/>
              <a:gdLst>
                <a:gd name="T0" fmla="*/ 77 w 109"/>
                <a:gd name="T1" fmla="*/ 30 h 62"/>
                <a:gd name="T2" fmla="*/ 109 w 109"/>
                <a:gd name="T3" fmla="*/ 0 h 62"/>
                <a:gd name="T4" fmla="*/ 0 w 109"/>
                <a:gd name="T5" fmla="*/ 30 h 62"/>
                <a:gd name="T6" fmla="*/ 109 w 109"/>
                <a:gd name="T7" fmla="*/ 62 h 62"/>
                <a:gd name="T8" fmla="*/ 77 w 109"/>
                <a:gd name="T9" fmla="*/ 3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62">
                  <a:moveTo>
                    <a:pt x="77" y="30"/>
                  </a:moveTo>
                  <a:lnTo>
                    <a:pt x="109" y="0"/>
                  </a:lnTo>
                  <a:lnTo>
                    <a:pt x="0" y="30"/>
                  </a:lnTo>
                  <a:lnTo>
                    <a:pt x="109" y="62"/>
                  </a:lnTo>
                  <a:lnTo>
                    <a:pt x="77" y="30"/>
                  </a:lnTo>
                  <a:close/>
                </a:path>
              </a:pathLst>
            </a:custGeom>
            <a:solidFill>
              <a:srgbClr val="000000"/>
            </a:solidFill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2" name="Freeform 117"/>
            <p:cNvSpPr>
              <a:spLocks/>
            </p:cNvSpPr>
            <p:nvPr/>
          </p:nvSpPr>
          <p:spPr bwMode="auto">
            <a:xfrm>
              <a:off x="3350" y="1351"/>
              <a:ext cx="108" cy="62"/>
            </a:xfrm>
            <a:custGeom>
              <a:avLst/>
              <a:gdLst>
                <a:gd name="T0" fmla="*/ 30 w 108"/>
                <a:gd name="T1" fmla="*/ 30 h 62"/>
                <a:gd name="T2" fmla="*/ 0 w 108"/>
                <a:gd name="T3" fmla="*/ 62 h 62"/>
                <a:gd name="T4" fmla="*/ 108 w 108"/>
                <a:gd name="T5" fmla="*/ 30 h 62"/>
                <a:gd name="T6" fmla="*/ 0 w 108"/>
                <a:gd name="T7" fmla="*/ 0 h 62"/>
                <a:gd name="T8" fmla="*/ 30 w 108"/>
                <a:gd name="T9" fmla="*/ 3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30" y="30"/>
                  </a:moveTo>
                  <a:lnTo>
                    <a:pt x="0" y="62"/>
                  </a:lnTo>
                  <a:lnTo>
                    <a:pt x="108" y="30"/>
                  </a:lnTo>
                  <a:lnTo>
                    <a:pt x="0" y="0"/>
                  </a:lnTo>
                  <a:lnTo>
                    <a:pt x="30" y="30"/>
                  </a:lnTo>
                  <a:close/>
                </a:path>
              </a:pathLst>
            </a:custGeom>
            <a:solidFill>
              <a:srgbClr val="000000"/>
            </a:solidFill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3" name="Rectangle 118"/>
            <p:cNvSpPr>
              <a:spLocks noChangeArrowheads="1"/>
            </p:cNvSpPr>
            <p:nvPr/>
          </p:nvSpPr>
          <p:spPr bwMode="auto">
            <a:xfrm>
              <a:off x="1380" y="1133"/>
              <a:ext cx="3493" cy="1398"/>
            </a:xfrm>
            <a:prstGeom prst="rect">
              <a:avLst/>
            </a:prstGeom>
            <a:noFill/>
            <a:ln w="8" cap="flat">
              <a:solidFill>
                <a:srgbClr val="291EF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4" name="Freeform 119"/>
            <p:cNvSpPr>
              <a:spLocks/>
            </p:cNvSpPr>
            <p:nvPr/>
          </p:nvSpPr>
          <p:spPr bwMode="auto">
            <a:xfrm>
              <a:off x="1407" y="2804"/>
              <a:ext cx="1332" cy="354"/>
            </a:xfrm>
            <a:custGeom>
              <a:avLst/>
              <a:gdLst>
                <a:gd name="T0" fmla="*/ 323 w 2429"/>
                <a:gd name="T1" fmla="*/ 0 h 645"/>
                <a:gd name="T2" fmla="*/ 2107 w 2429"/>
                <a:gd name="T3" fmla="*/ 0 h 645"/>
                <a:gd name="T4" fmla="*/ 2429 w 2429"/>
                <a:gd name="T5" fmla="*/ 322 h 645"/>
                <a:gd name="T6" fmla="*/ 2107 w 2429"/>
                <a:gd name="T7" fmla="*/ 645 h 645"/>
                <a:gd name="T8" fmla="*/ 323 w 2429"/>
                <a:gd name="T9" fmla="*/ 645 h 645"/>
                <a:gd name="T10" fmla="*/ 0 w 2429"/>
                <a:gd name="T11" fmla="*/ 322 h 645"/>
                <a:gd name="T12" fmla="*/ 323 w 2429"/>
                <a:gd name="T13" fmla="*/ 0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29" h="645">
                  <a:moveTo>
                    <a:pt x="323" y="0"/>
                  </a:moveTo>
                  <a:lnTo>
                    <a:pt x="2107" y="0"/>
                  </a:lnTo>
                  <a:cubicBezTo>
                    <a:pt x="2285" y="0"/>
                    <a:pt x="2429" y="143"/>
                    <a:pt x="2429" y="322"/>
                  </a:cubicBezTo>
                  <a:cubicBezTo>
                    <a:pt x="2429" y="501"/>
                    <a:pt x="2285" y="645"/>
                    <a:pt x="2107" y="645"/>
                  </a:cubicBezTo>
                  <a:lnTo>
                    <a:pt x="323" y="645"/>
                  </a:lnTo>
                  <a:cubicBezTo>
                    <a:pt x="144" y="645"/>
                    <a:pt x="0" y="501"/>
                    <a:pt x="0" y="322"/>
                  </a:cubicBezTo>
                  <a:cubicBezTo>
                    <a:pt x="0" y="143"/>
                    <a:pt x="144" y="0"/>
                    <a:pt x="323" y="0"/>
                  </a:cubicBezTo>
                  <a:close/>
                </a:path>
              </a:pathLst>
            </a:custGeom>
            <a:solidFill>
              <a:srgbClr val="F6FFD5"/>
            </a:solidFill>
            <a:ln w="8" cap="flat">
              <a:solidFill>
                <a:srgbClr val="291EF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5" name="Rectangle 120"/>
            <p:cNvSpPr>
              <a:spLocks noChangeArrowheads="1"/>
            </p:cNvSpPr>
            <p:nvPr/>
          </p:nvSpPr>
          <p:spPr bwMode="auto">
            <a:xfrm>
              <a:off x="1537" y="2832"/>
              <a:ext cx="1247" cy="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3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Keyboard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4186" name="Freeform 121"/>
            <p:cNvSpPr>
              <a:spLocks/>
            </p:cNvSpPr>
            <p:nvPr/>
          </p:nvSpPr>
          <p:spPr bwMode="auto">
            <a:xfrm>
              <a:off x="1707" y="3321"/>
              <a:ext cx="981" cy="354"/>
            </a:xfrm>
            <a:custGeom>
              <a:avLst/>
              <a:gdLst>
                <a:gd name="T0" fmla="*/ 323 w 1789"/>
                <a:gd name="T1" fmla="*/ 0 h 645"/>
                <a:gd name="T2" fmla="*/ 1467 w 1789"/>
                <a:gd name="T3" fmla="*/ 0 h 645"/>
                <a:gd name="T4" fmla="*/ 1789 w 1789"/>
                <a:gd name="T5" fmla="*/ 323 h 645"/>
                <a:gd name="T6" fmla="*/ 1467 w 1789"/>
                <a:gd name="T7" fmla="*/ 645 h 645"/>
                <a:gd name="T8" fmla="*/ 323 w 1789"/>
                <a:gd name="T9" fmla="*/ 645 h 645"/>
                <a:gd name="T10" fmla="*/ 0 w 1789"/>
                <a:gd name="T11" fmla="*/ 323 h 645"/>
                <a:gd name="T12" fmla="*/ 323 w 1789"/>
                <a:gd name="T13" fmla="*/ 0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9" h="645">
                  <a:moveTo>
                    <a:pt x="323" y="0"/>
                  </a:moveTo>
                  <a:lnTo>
                    <a:pt x="1467" y="0"/>
                  </a:lnTo>
                  <a:cubicBezTo>
                    <a:pt x="1645" y="0"/>
                    <a:pt x="1789" y="144"/>
                    <a:pt x="1789" y="323"/>
                  </a:cubicBezTo>
                  <a:cubicBezTo>
                    <a:pt x="1789" y="501"/>
                    <a:pt x="1645" y="645"/>
                    <a:pt x="1467" y="645"/>
                  </a:cubicBezTo>
                  <a:lnTo>
                    <a:pt x="323" y="645"/>
                  </a:lnTo>
                  <a:cubicBezTo>
                    <a:pt x="144" y="645"/>
                    <a:pt x="0" y="501"/>
                    <a:pt x="0" y="323"/>
                  </a:cubicBezTo>
                  <a:cubicBezTo>
                    <a:pt x="0" y="144"/>
                    <a:pt x="144" y="0"/>
                    <a:pt x="323" y="0"/>
                  </a:cubicBezTo>
                  <a:close/>
                </a:path>
              </a:pathLst>
            </a:custGeom>
            <a:solidFill>
              <a:srgbClr val="F6FFD5"/>
            </a:solidFill>
            <a:ln w="7" cap="flat">
              <a:solidFill>
                <a:srgbClr val="291EF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7" name="Rectangle 122"/>
            <p:cNvSpPr>
              <a:spLocks noChangeArrowheads="1"/>
            </p:cNvSpPr>
            <p:nvPr/>
          </p:nvSpPr>
          <p:spPr bwMode="auto">
            <a:xfrm>
              <a:off x="1827" y="3345"/>
              <a:ext cx="909" cy="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3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Mouse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4188" name="Freeform 123"/>
            <p:cNvSpPr>
              <a:spLocks/>
            </p:cNvSpPr>
            <p:nvPr/>
          </p:nvSpPr>
          <p:spPr bwMode="auto">
            <a:xfrm>
              <a:off x="3411" y="2825"/>
              <a:ext cx="1332" cy="354"/>
            </a:xfrm>
            <a:custGeom>
              <a:avLst/>
              <a:gdLst>
                <a:gd name="T0" fmla="*/ 322 w 2429"/>
                <a:gd name="T1" fmla="*/ 0 h 646"/>
                <a:gd name="T2" fmla="*/ 2106 w 2429"/>
                <a:gd name="T3" fmla="*/ 0 h 646"/>
                <a:gd name="T4" fmla="*/ 2429 w 2429"/>
                <a:gd name="T5" fmla="*/ 323 h 646"/>
                <a:gd name="T6" fmla="*/ 2106 w 2429"/>
                <a:gd name="T7" fmla="*/ 646 h 646"/>
                <a:gd name="T8" fmla="*/ 322 w 2429"/>
                <a:gd name="T9" fmla="*/ 646 h 646"/>
                <a:gd name="T10" fmla="*/ 0 w 2429"/>
                <a:gd name="T11" fmla="*/ 323 h 646"/>
                <a:gd name="T12" fmla="*/ 322 w 2429"/>
                <a:gd name="T13" fmla="*/ 0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29" h="646">
                  <a:moveTo>
                    <a:pt x="322" y="0"/>
                  </a:moveTo>
                  <a:lnTo>
                    <a:pt x="2106" y="0"/>
                  </a:lnTo>
                  <a:cubicBezTo>
                    <a:pt x="2285" y="0"/>
                    <a:pt x="2429" y="144"/>
                    <a:pt x="2429" y="323"/>
                  </a:cubicBezTo>
                  <a:cubicBezTo>
                    <a:pt x="2429" y="502"/>
                    <a:pt x="2285" y="646"/>
                    <a:pt x="2106" y="646"/>
                  </a:cubicBezTo>
                  <a:lnTo>
                    <a:pt x="322" y="646"/>
                  </a:lnTo>
                  <a:cubicBezTo>
                    <a:pt x="144" y="646"/>
                    <a:pt x="0" y="502"/>
                    <a:pt x="0" y="323"/>
                  </a:cubicBezTo>
                  <a:cubicBezTo>
                    <a:pt x="0" y="144"/>
                    <a:pt x="144" y="0"/>
                    <a:pt x="322" y="0"/>
                  </a:cubicBezTo>
                  <a:close/>
                </a:path>
              </a:pathLst>
            </a:custGeom>
            <a:solidFill>
              <a:srgbClr val="F6FFD5"/>
            </a:solidFill>
            <a:ln w="8" cap="flat">
              <a:solidFill>
                <a:srgbClr val="291EF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9" name="Rectangle 124"/>
            <p:cNvSpPr>
              <a:spLocks noChangeArrowheads="1"/>
            </p:cNvSpPr>
            <p:nvPr/>
          </p:nvSpPr>
          <p:spPr bwMode="auto">
            <a:xfrm>
              <a:off x="3659" y="2832"/>
              <a:ext cx="997" cy="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3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Monitor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4190" name="Freeform 125"/>
            <p:cNvSpPr>
              <a:spLocks/>
            </p:cNvSpPr>
            <p:nvPr/>
          </p:nvSpPr>
          <p:spPr bwMode="auto">
            <a:xfrm>
              <a:off x="3433" y="3343"/>
              <a:ext cx="981" cy="353"/>
            </a:xfrm>
            <a:custGeom>
              <a:avLst/>
              <a:gdLst>
                <a:gd name="T0" fmla="*/ 323 w 1789"/>
                <a:gd name="T1" fmla="*/ 0 h 645"/>
                <a:gd name="T2" fmla="*/ 1466 w 1789"/>
                <a:gd name="T3" fmla="*/ 0 h 645"/>
                <a:gd name="T4" fmla="*/ 1789 w 1789"/>
                <a:gd name="T5" fmla="*/ 322 h 645"/>
                <a:gd name="T6" fmla="*/ 1466 w 1789"/>
                <a:gd name="T7" fmla="*/ 645 h 645"/>
                <a:gd name="T8" fmla="*/ 323 w 1789"/>
                <a:gd name="T9" fmla="*/ 645 h 645"/>
                <a:gd name="T10" fmla="*/ 0 w 1789"/>
                <a:gd name="T11" fmla="*/ 322 h 645"/>
                <a:gd name="T12" fmla="*/ 323 w 1789"/>
                <a:gd name="T13" fmla="*/ 0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9" h="645">
                  <a:moveTo>
                    <a:pt x="323" y="0"/>
                  </a:moveTo>
                  <a:lnTo>
                    <a:pt x="1466" y="0"/>
                  </a:lnTo>
                  <a:cubicBezTo>
                    <a:pt x="1645" y="0"/>
                    <a:pt x="1789" y="144"/>
                    <a:pt x="1789" y="322"/>
                  </a:cubicBezTo>
                  <a:cubicBezTo>
                    <a:pt x="1789" y="501"/>
                    <a:pt x="1645" y="645"/>
                    <a:pt x="1466" y="645"/>
                  </a:cubicBezTo>
                  <a:lnTo>
                    <a:pt x="323" y="645"/>
                  </a:lnTo>
                  <a:cubicBezTo>
                    <a:pt x="144" y="645"/>
                    <a:pt x="0" y="501"/>
                    <a:pt x="0" y="322"/>
                  </a:cubicBezTo>
                  <a:cubicBezTo>
                    <a:pt x="0" y="144"/>
                    <a:pt x="144" y="0"/>
                    <a:pt x="323" y="0"/>
                  </a:cubicBezTo>
                  <a:close/>
                </a:path>
              </a:pathLst>
            </a:custGeom>
            <a:solidFill>
              <a:srgbClr val="F6FFD5"/>
            </a:solidFill>
            <a:ln w="7" cap="flat">
              <a:solidFill>
                <a:srgbClr val="291EF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1" name="Rectangle 126"/>
            <p:cNvSpPr>
              <a:spLocks noChangeArrowheads="1"/>
            </p:cNvSpPr>
            <p:nvPr/>
          </p:nvSpPr>
          <p:spPr bwMode="auto">
            <a:xfrm>
              <a:off x="3570" y="3360"/>
              <a:ext cx="894" cy="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3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Printer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4192" name="Line 127"/>
            <p:cNvSpPr>
              <a:spLocks noChangeShapeType="1"/>
            </p:cNvSpPr>
            <p:nvPr/>
          </p:nvSpPr>
          <p:spPr bwMode="auto">
            <a:xfrm>
              <a:off x="2906" y="2533"/>
              <a:ext cx="0" cy="459"/>
            </a:xfrm>
            <a:prstGeom prst="line">
              <a:avLst/>
            </a:prstGeom>
            <a:noFill/>
            <a:ln w="9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3" name="Freeform 128"/>
            <p:cNvSpPr>
              <a:spLocks/>
            </p:cNvSpPr>
            <p:nvPr/>
          </p:nvSpPr>
          <p:spPr bwMode="auto">
            <a:xfrm>
              <a:off x="2868" y="2533"/>
              <a:ext cx="74" cy="130"/>
            </a:xfrm>
            <a:custGeom>
              <a:avLst/>
              <a:gdLst>
                <a:gd name="T0" fmla="*/ 38 w 74"/>
                <a:gd name="T1" fmla="*/ 93 h 130"/>
                <a:gd name="T2" fmla="*/ 74 w 74"/>
                <a:gd name="T3" fmla="*/ 130 h 130"/>
                <a:gd name="T4" fmla="*/ 38 w 74"/>
                <a:gd name="T5" fmla="*/ 0 h 130"/>
                <a:gd name="T6" fmla="*/ 0 w 74"/>
                <a:gd name="T7" fmla="*/ 130 h 130"/>
                <a:gd name="T8" fmla="*/ 38 w 74"/>
                <a:gd name="T9" fmla="*/ 9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130">
                  <a:moveTo>
                    <a:pt x="38" y="93"/>
                  </a:moveTo>
                  <a:lnTo>
                    <a:pt x="74" y="130"/>
                  </a:lnTo>
                  <a:lnTo>
                    <a:pt x="38" y="0"/>
                  </a:lnTo>
                  <a:lnTo>
                    <a:pt x="0" y="130"/>
                  </a:lnTo>
                  <a:lnTo>
                    <a:pt x="38" y="93"/>
                  </a:lnTo>
                  <a:close/>
                </a:path>
              </a:pathLst>
            </a:custGeom>
            <a:solidFill>
              <a:srgbClr val="000000"/>
            </a:solidFill>
            <a:ln w="9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4" name="Freeform 129"/>
            <p:cNvSpPr>
              <a:spLocks/>
            </p:cNvSpPr>
            <p:nvPr/>
          </p:nvSpPr>
          <p:spPr bwMode="auto">
            <a:xfrm>
              <a:off x="2673" y="2986"/>
              <a:ext cx="233" cy="536"/>
            </a:xfrm>
            <a:custGeom>
              <a:avLst/>
              <a:gdLst>
                <a:gd name="T0" fmla="*/ 121 w 424"/>
                <a:gd name="T1" fmla="*/ 0 h 978"/>
                <a:gd name="T2" fmla="*/ 424 w 424"/>
                <a:gd name="T3" fmla="*/ 0 h 978"/>
                <a:gd name="T4" fmla="*/ 424 w 424"/>
                <a:gd name="T5" fmla="*/ 978 h 978"/>
                <a:gd name="T6" fmla="*/ 0 w 424"/>
                <a:gd name="T7" fmla="*/ 978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4" h="978">
                  <a:moveTo>
                    <a:pt x="121" y="0"/>
                  </a:moveTo>
                  <a:lnTo>
                    <a:pt x="424" y="0"/>
                  </a:lnTo>
                  <a:lnTo>
                    <a:pt x="424" y="978"/>
                  </a:lnTo>
                  <a:lnTo>
                    <a:pt x="0" y="978"/>
                  </a:lnTo>
                </a:path>
              </a:pathLst>
            </a:custGeom>
            <a:noFill/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5" name="Freeform 130"/>
            <p:cNvSpPr>
              <a:spLocks/>
            </p:cNvSpPr>
            <p:nvPr/>
          </p:nvSpPr>
          <p:spPr bwMode="auto">
            <a:xfrm>
              <a:off x="3220" y="2498"/>
              <a:ext cx="194" cy="1017"/>
            </a:xfrm>
            <a:custGeom>
              <a:avLst/>
              <a:gdLst>
                <a:gd name="T0" fmla="*/ 0 w 353"/>
                <a:gd name="T1" fmla="*/ 0 h 1855"/>
                <a:gd name="T2" fmla="*/ 0 w 353"/>
                <a:gd name="T3" fmla="*/ 1855 h 1855"/>
                <a:gd name="T4" fmla="*/ 353 w 353"/>
                <a:gd name="T5" fmla="*/ 1855 h 1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3" h="1855">
                  <a:moveTo>
                    <a:pt x="0" y="0"/>
                  </a:moveTo>
                  <a:lnTo>
                    <a:pt x="0" y="1855"/>
                  </a:lnTo>
                  <a:lnTo>
                    <a:pt x="353" y="1855"/>
                  </a:lnTo>
                </a:path>
              </a:pathLst>
            </a:custGeom>
            <a:noFill/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6" name="Freeform 131"/>
            <p:cNvSpPr>
              <a:spLocks/>
            </p:cNvSpPr>
            <p:nvPr/>
          </p:nvSpPr>
          <p:spPr bwMode="auto">
            <a:xfrm>
              <a:off x="3305" y="3484"/>
              <a:ext cx="109" cy="61"/>
            </a:xfrm>
            <a:custGeom>
              <a:avLst/>
              <a:gdLst>
                <a:gd name="T0" fmla="*/ 32 w 109"/>
                <a:gd name="T1" fmla="*/ 31 h 61"/>
                <a:gd name="T2" fmla="*/ 0 w 109"/>
                <a:gd name="T3" fmla="*/ 61 h 61"/>
                <a:gd name="T4" fmla="*/ 109 w 109"/>
                <a:gd name="T5" fmla="*/ 31 h 61"/>
                <a:gd name="T6" fmla="*/ 0 w 109"/>
                <a:gd name="T7" fmla="*/ 0 h 61"/>
                <a:gd name="T8" fmla="*/ 32 w 109"/>
                <a:gd name="T9" fmla="*/ 3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61">
                  <a:moveTo>
                    <a:pt x="32" y="31"/>
                  </a:moveTo>
                  <a:lnTo>
                    <a:pt x="0" y="61"/>
                  </a:lnTo>
                  <a:lnTo>
                    <a:pt x="109" y="31"/>
                  </a:lnTo>
                  <a:lnTo>
                    <a:pt x="0" y="0"/>
                  </a:lnTo>
                  <a:lnTo>
                    <a:pt x="32" y="31"/>
                  </a:lnTo>
                  <a:close/>
                </a:path>
              </a:pathLst>
            </a:custGeom>
            <a:solidFill>
              <a:srgbClr val="000000"/>
            </a:solidFill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7" name="Line 132"/>
            <p:cNvSpPr>
              <a:spLocks noChangeShapeType="1"/>
            </p:cNvSpPr>
            <p:nvPr/>
          </p:nvSpPr>
          <p:spPr bwMode="auto">
            <a:xfrm>
              <a:off x="3215" y="2995"/>
              <a:ext cx="188" cy="0"/>
            </a:xfrm>
            <a:prstGeom prst="line">
              <a:avLst/>
            </a:prstGeom>
            <a:noFill/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8" name="Freeform 133"/>
            <p:cNvSpPr>
              <a:spLocks/>
            </p:cNvSpPr>
            <p:nvPr/>
          </p:nvSpPr>
          <p:spPr bwMode="auto">
            <a:xfrm>
              <a:off x="3294" y="2964"/>
              <a:ext cx="109" cy="62"/>
            </a:xfrm>
            <a:custGeom>
              <a:avLst/>
              <a:gdLst>
                <a:gd name="T0" fmla="*/ 32 w 109"/>
                <a:gd name="T1" fmla="*/ 31 h 62"/>
                <a:gd name="T2" fmla="*/ 0 w 109"/>
                <a:gd name="T3" fmla="*/ 62 h 62"/>
                <a:gd name="T4" fmla="*/ 109 w 109"/>
                <a:gd name="T5" fmla="*/ 31 h 62"/>
                <a:gd name="T6" fmla="*/ 0 w 109"/>
                <a:gd name="T7" fmla="*/ 0 h 62"/>
                <a:gd name="T8" fmla="*/ 32 w 109"/>
                <a:gd name="T9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62">
                  <a:moveTo>
                    <a:pt x="32" y="31"/>
                  </a:moveTo>
                  <a:lnTo>
                    <a:pt x="0" y="62"/>
                  </a:lnTo>
                  <a:lnTo>
                    <a:pt x="109" y="31"/>
                  </a:lnTo>
                  <a:lnTo>
                    <a:pt x="0" y="0"/>
                  </a:lnTo>
                  <a:lnTo>
                    <a:pt x="32" y="31"/>
                  </a:lnTo>
                  <a:close/>
                </a:path>
              </a:pathLst>
            </a:custGeom>
            <a:solidFill>
              <a:srgbClr val="000000"/>
            </a:solidFill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4" name="Slide Number Placeholder 1"/>
          <p:cNvSpPr txBox="1">
            <a:spLocks/>
          </p:cNvSpPr>
          <p:nvPr/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34</a:t>
            </a:fld>
            <a:endParaRPr lang="en-US" sz="10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1524000" y="3048000"/>
            <a:ext cx="6096000" cy="781050"/>
          </a:xfrm>
        </p:spPr>
        <p:txBody>
          <a:bodyPr vert="horz" lIns="0" tIns="0" rIns="0" bIns="0" rtlCol="0">
            <a:noAutofit/>
          </a:bodyPr>
          <a:lstStyle/>
          <a:p>
            <a:pPr marL="108000" indent="0">
              <a:spcBef>
                <a:spcPts val="0"/>
              </a:spcBef>
              <a:spcAft>
                <a:spcPts val="1414"/>
              </a:spcAft>
              <a:buNone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ea typeface="Microsoft YaHei" pitchFamily="2"/>
                <a:cs typeface="Mangal" pitchFamily="2"/>
              </a:rPr>
              <a:t>What is the most intelligent computer ?</a:t>
            </a:r>
          </a:p>
        </p:txBody>
      </p:sp>
      <p:sp>
        <p:nvSpPr>
          <p:cNvPr id="6" name="Slide Number Placeholder 1"/>
          <p:cNvSpPr txBox="1">
            <a:spLocks/>
          </p:cNvSpPr>
          <p:nvPr/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35</a:t>
            </a:fld>
            <a:endParaRPr lang="en-US" sz="10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152400"/>
            <a:ext cx="7416800" cy="936625"/>
          </a:xfrm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 err="1">
                <a:solidFill>
                  <a:schemeClr val="tx1"/>
                </a:solidFill>
              </a:rPr>
              <a:t>Answer</a:t>
            </a:r>
            <a:r>
              <a:rPr lang="fr-FR" dirty="0">
                <a:solidFill>
                  <a:schemeClr val="tx1"/>
                </a:solidFill>
              </a:rPr>
              <a:t> ...</a:t>
            </a:r>
          </a:p>
        </p:txBody>
      </p:sp>
      <p:sp>
        <p:nvSpPr>
          <p:cNvPr id="6" name="Slide Number Placeholder 1"/>
          <p:cNvSpPr txBox="1">
            <a:spLocks/>
          </p:cNvSpPr>
          <p:nvPr/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36</a:t>
            </a:fld>
            <a:endParaRPr lang="en-US" sz="1000" dirty="0">
              <a:latin typeface="Calibri" panose="020F0502020204030204" pitchFamily="34" charset="0"/>
            </a:endParaRPr>
          </a:p>
        </p:txBody>
      </p:sp>
      <p:pic>
        <p:nvPicPr>
          <p:cNvPr id="7" name="Picture 6" descr="Screen Shot 2016-01-06 at 5.16.1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2"/>
          <a:stretch/>
        </p:blipFill>
        <p:spPr>
          <a:xfrm>
            <a:off x="1828800" y="1600199"/>
            <a:ext cx="5410200" cy="43966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8600" y="152400"/>
            <a:ext cx="8686800" cy="1047750"/>
          </a:xfrm>
        </p:spPr>
        <p:txBody>
          <a:bodyPr lIns="0" tIns="0" rIns="0" bIns="0" anchor="ctr">
            <a:normAutofit fontScale="90000"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>
                <a:solidFill>
                  <a:schemeClr val="tx1"/>
                </a:solidFill>
              </a:rPr>
              <a:t>How </a:t>
            </a:r>
            <a:r>
              <a:rPr lang="fr-FR" dirty="0" err="1">
                <a:solidFill>
                  <a:schemeClr val="tx1"/>
                </a:solidFill>
              </a:rPr>
              <a:t>does</a:t>
            </a:r>
            <a:r>
              <a:rPr lang="fr-FR" dirty="0">
                <a:solidFill>
                  <a:schemeClr val="tx1"/>
                </a:solidFill>
              </a:rPr>
              <a:t> an </a:t>
            </a:r>
            <a:r>
              <a:rPr lang="fr-FR" dirty="0" err="1">
                <a:solidFill>
                  <a:schemeClr val="tx1"/>
                </a:solidFill>
              </a:rPr>
              <a:t>Electronic</a:t>
            </a:r>
            <a:r>
              <a:rPr lang="fr-FR" dirty="0">
                <a:solidFill>
                  <a:schemeClr val="tx1"/>
                </a:solidFill>
              </a:rPr>
              <a:t> Computer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dirty="0" err="1">
                <a:solidFill>
                  <a:schemeClr val="tx1"/>
                </a:solidFill>
              </a:rPr>
              <a:t>Differ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from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our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Brain</a:t>
            </a:r>
            <a:r>
              <a:rPr lang="fr-FR" dirty="0">
                <a:solidFill>
                  <a:schemeClr val="tx1"/>
                </a:solidFill>
              </a:rPr>
              <a:t> ?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1403350" y="4495800"/>
            <a:ext cx="7740650" cy="806450"/>
          </a:xfrm>
        </p:spPr>
        <p:txBody>
          <a:bodyPr lIns="0" tIns="0" rIns="0" bIns="0"/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Symbol" panose="05050102010706020507" pitchFamily="18" charset="2"/>
              <a:buChar char=""/>
            </a:pPr>
            <a:r>
              <a:rPr lang="en-US" dirty="0">
                <a:latin typeface="Calibri" panose="020F0502020204030204" pitchFamily="34" charset="0"/>
              </a:rPr>
              <a:t>Computers are ultra-fast and ultra-dumb</a:t>
            </a:r>
          </a:p>
        </p:txBody>
      </p:sp>
      <p:grpSp>
        <p:nvGrpSpPr>
          <p:cNvPr id="8" name="Group 4"/>
          <p:cNvGrpSpPr>
            <a:grpSpLocks noChangeAspect="1"/>
          </p:cNvGrpSpPr>
          <p:nvPr/>
        </p:nvGrpSpPr>
        <p:grpSpPr bwMode="auto">
          <a:xfrm>
            <a:off x="762000" y="2124075"/>
            <a:ext cx="7451725" cy="1736725"/>
            <a:chOff x="1002" y="1338"/>
            <a:chExt cx="4694" cy="1094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/>
          </p:nvSpPr>
          <p:spPr bwMode="auto">
            <a:xfrm>
              <a:off x="1002" y="1338"/>
              <a:ext cx="4608" cy="1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5"/>
            <p:cNvSpPr>
              <a:spLocks noChangeShapeType="1"/>
            </p:cNvSpPr>
            <p:nvPr/>
          </p:nvSpPr>
          <p:spPr bwMode="auto">
            <a:xfrm>
              <a:off x="1002" y="1341"/>
              <a:ext cx="4694" cy="0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6"/>
            <p:cNvSpPr>
              <a:spLocks noChangeShapeType="1"/>
            </p:cNvSpPr>
            <p:nvPr/>
          </p:nvSpPr>
          <p:spPr bwMode="auto">
            <a:xfrm>
              <a:off x="1002" y="1380"/>
              <a:ext cx="4694" cy="0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7"/>
            <p:cNvSpPr>
              <a:spLocks noChangeShapeType="1"/>
            </p:cNvSpPr>
            <p:nvPr/>
          </p:nvSpPr>
          <p:spPr bwMode="auto">
            <a:xfrm flipV="1">
              <a:off x="1005" y="1384"/>
              <a:ext cx="0" cy="195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8"/>
            <p:cNvSpPr>
              <a:spLocks noChangeShapeType="1"/>
            </p:cNvSpPr>
            <p:nvPr/>
          </p:nvSpPr>
          <p:spPr bwMode="auto">
            <a:xfrm flipV="1">
              <a:off x="1044" y="1384"/>
              <a:ext cx="0" cy="195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9"/>
            <p:cNvSpPr>
              <a:spLocks noChangeArrowheads="1"/>
            </p:cNvSpPr>
            <p:nvPr/>
          </p:nvSpPr>
          <p:spPr bwMode="auto">
            <a:xfrm>
              <a:off x="1141" y="1381"/>
              <a:ext cx="545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>
                  <a:ln>
                    <a:noFill/>
                  </a:ln>
                  <a:solidFill>
                    <a:srgbClr val="1A1B1C"/>
                  </a:solidFill>
                  <a:effectLst/>
                  <a:latin typeface="Times New Roman" pitchFamily="18" charset="0"/>
                </a:rPr>
                <a:t>Feature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5" name="Line 10"/>
            <p:cNvSpPr>
              <a:spLocks noChangeShapeType="1"/>
            </p:cNvSpPr>
            <p:nvPr/>
          </p:nvSpPr>
          <p:spPr bwMode="auto">
            <a:xfrm flipV="1">
              <a:off x="3152" y="1384"/>
              <a:ext cx="0" cy="195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1"/>
            <p:cNvSpPr>
              <a:spLocks noChangeArrowheads="1"/>
            </p:cNvSpPr>
            <p:nvPr/>
          </p:nvSpPr>
          <p:spPr bwMode="auto">
            <a:xfrm>
              <a:off x="3255" y="1381"/>
              <a:ext cx="705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>
                  <a:ln>
                    <a:noFill/>
                  </a:ln>
                  <a:solidFill>
                    <a:srgbClr val="1A1B1C"/>
                  </a:solidFill>
                  <a:effectLst/>
                  <a:latin typeface="Times New Roman" pitchFamily="18" charset="0"/>
                </a:rPr>
                <a:t>Computer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7" name="Line 12"/>
            <p:cNvSpPr>
              <a:spLocks noChangeShapeType="1"/>
            </p:cNvSpPr>
            <p:nvPr/>
          </p:nvSpPr>
          <p:spPr bwMode="auto">
            <a:xfrm flipV="1">
              <a:off x="4072" y="1384"/>
              <a:ext cx="0" cy="195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3"/>
            <p:cNvSpPr>
              <a:spLocks noChangeArrowheads="1"/>
            </p:cNvSpPr>
            <p:nvPr/>
          </p:nvSpPr>
          <p:spPr bwMode="auto">
            <a:xfrm>
              <a:off x="4174" y="1381"/>
              <a:ext cx="1227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1A1B1C"/>
                  </a:solidFill>
                  <a:effectLst/>
                  <a:latin typeface="Times New Roman" pitchFamily="18" charset="0"/>
                </a:rPr>
                <a:t>Our Brilliant Brain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9" name="Line 14"/>
            <p:cNvSpPr>
              <a:spLocks noChangeShapeType="1"/>
            </p:cNvSpPr>
            <p:nvPr/>
          </p:nvSpPr>
          <p:spPr bwMode="auto">
            <a:xfrm flipV="1">
              <a:off x="5653" y="1384"/>
              <a:ext cx="0" cy="195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5"/>
            <p:cNvSpPr>
              <a:spLocks noChangeShapeType="1"/>
            </p:cNvSpPr>
            <p:nvPr/>
          </p:nvSpPr>
          <p:spPr bwMode="auto">
            <a:xfrm flipV="1">
              <a:off x="5693" y="1384"/>
              <a:ext cx="0" cy="195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6"/>
            <p:cNvSpPr>
              <a:spLocks noChangeShapeType="1"/>
            </p:cNvSpPr>
            <p:nvPr/>
          </p:nvSpPr>
          <p:spPr bwMode="auto">
            <a:xfrm>
              <a:off x="1002" y="1583"/>
              <a:ext cx="4694" cy="0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7"/>
            <p:cNvSpPr>
              <a:spLocks noChangeShapeType="1"/>
            </p:cNvSpPr>
            <p:nvPr/>
          </p:nvSpPr>
          <p:spPr bwMode="auto">
            <a:xfrm flipV="1">
              <a:off x="1005" y="1586"/>
              <a:ext cx="0" cy="19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8"/>
            <p:cNvSpPr>
              <a:spLocks noChangeShapeType="1"/>
            </p:cNvSpPr>
            <p:nvPr/>
          </p:nvSpPr>
          <p:spPr bwMode="auto">
            <a:xfrm flipV="1">
              <a:off x="1044" y="1586"/>
              <a:ext cx="0" cy="19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19"/>
            <p:cNvSpPr>
              <a:spLocks noChangeArrowheads="1"/>
            </p:cNvSpPr>
            <p:nvPr/>
          </p:nvSpPr>
          <p:spPr bwMode="auto">
            <a:xfrm>
              <a:off x="1141" y="1584"/>
              <a:ext cx="822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>
                  <a:ln>
                    <a:noFill/>
                  </a:ln>
                  <a:solidFill>
                    <a:srgbClr val="1A1B1C"/>
                  </a:solidFill>
                  <a:effectLst/>
                  <a:latin typeface="Times New Roman" pitchFamily="18" charset="0"/>
                </a:rPr>
                <a:t>Intelligence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5" name="Line 20"/>
            <p:cNvSpPr>
              <a:spLocks noChangeShapeType="1"/>
            </p:cNvSpPr>
            <p:nvPr/>
          </p:nvSpPr>
          <p:spPr bwMode="auto">
            <a:xfrm flipV="1">
              <a:off x="3152" y="1586"/>
              <a:ext cx="0" cy="19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1"/>
            <p:cNvSpPr>
              <a:spLocks noChangeArrowheads="1"/>
            </p:cNvSpPr>
            <p:nvPr/>
          </p:nvSpPr>
          <p:spPr bwMode="auto">
            <a:xfrm>
              <a:off x="3255" y="1584"/>
              <a:ext cx="459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>
                  <a:ln>
                    <a:noFill/>
                  </a:ln>
                  <a:solidFill>
                    <a:srgbClr val="1A1B1C"/>
                  </a:solidFill>
                  <a:effectLst/>
                  <a:latin typeface="Times New Roman" pitchFamily="18" charset="0"/>
                </a:rPr>
                <a:t>Dumb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7" name="Line 22"/>
            <p:cNvSpPr>
              <a:spLocks noChangeShapeType="1"/>
            </p:cNvSpPr>
            <p:nvPr/>
          </p:nvSpPr>
          <p:spPr bwMode="auto">
            <a:xfrm flipV="1">
              <a:off x="4072" y="1586"/>
              <a:ext cx="0" cy="19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3"/>
            <p:cNvSpPr>
              <a:spLocks noChangeArrowheads="1"/>
            </p:cNvSpPr>
            <p:nvPr/>
          </p:nvSpPr>
          <p:spPr bwMode="auto">
            <a:xfrm>
              <a:off x="4174" y="1584"/>
              <a:ext cx="716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>
                  <a:ln>
                    <a:noFill/>
                  </a:ln>
                  <a:solidFill>
                    <a:srgbClr val="1A1B1C"/>
                  </a:solidFill>
                  <a:effectLst/>
                  <a:latin typeface="Times New Roman" pitchFamily="18" charset="0"/>
                </a:rPr>
                <a:t>Intelligent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9" name="Line 24"/>
            <p:cNvSpPr>
              <a:spLocks noChangeShapeType="1"/>
            </p:cNvSpPr>
            <p:nvPr/>
          </p:nvSpPr>
          <p:spPr bwMode="auto">
            <a:xfrm flipV="1">
              <a:off x="5653" y="1586"/>
              <a:ext cx="0" cy="19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5"/>
            <p:cNvSpPr>
              <a:spLocks noChangeShapeType="1"/>
            </p:cNvSpPr>
            <p:nvPr/>
          </p:nvSpPr>
          <p:spPr bwMode="auto">
            <a:xfrm flipV="1">
              <a:off x="5693" y="1586"/>
              <a:ext cx="0" cy="19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6"/>
            <p:cNvSpPr>
              <a:spLocks noChangeShapeType="1"/>
            </p:cNvSpPr>
            <p:nvPr/>
          </p:nvSpPr>
          <p:spPr bwMode="auto">
            <a:xfrm>
              <a:off x="1002" y="1785"/>
              <a:ext cx="4694" cy="0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7"/>
            <p:cNvSpPr>
              <a:spLocks noChangeShapeType="1"/>
            </p:cNvSpPr>
            <p:nvPr/>
          </p:nvSpPr>
          <p:spPr bwMode="auto">
            <a:xfrm flipV="1">
              <a:off x="1005" y="1788"/>
              <a:ext cx="0" cy="19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8"/>
            <p:cNvSpPr>
              <a:spLocks noChangeShapeType="1"/>
            </p:cNvSpPr>
            <p:nvPr/>
          </p:nvSpPr>
          <p:spPr bwMode="auto">
            <a:xfrm flipV="1">
              <a:off x="1044" y="1788"/>
              <a:ext cx="0" cy="19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9"/>
            <p:cNvSpPr>
              <a:spLocks noChangeArrowheads="1"/>
            </p:cNvSpPr>
            <p:nvPr/>
          </p:nvSpPr>
          <p:spPr bwMode="auto">
            <a:xfrm>
              <a:off x="1141" y="1786"/>
              <a:ext cx="175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1A1B1C"/>
                  </a:solidFill>
                  <a:effectLst/>
                  <a:latin typeface="Times New Roman" pitchFamily="18" charset="0"/>
                </a:rPr>
                <a:t>Speed of basic calculations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35" name="Line 30"/>
            <p:cNvSpPr>
              <a:spLocks noChangeShapeType="1"/>
            </p:cNvSpPr>
            <p:nvPr/>
          </p:nvSpPr>
          <p:spPr bwMode="auto">
            <a:xfrm flipV="1">
              <a:off x="3152" y="1788"/>
              <a:ext cx="0" cy="19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31"/>
            <p:cNvSpPr>
              <a:spLocks noChangeArrowheads="1"/>
            </p:cNvSpPr>
            <p:nvPr/>
          </p:nvSpPr>
          <p:spPr bwMode="auto">
            <a:xfrm>
              <a:off x="3255" y="1786"/>
              <a:ext cx="673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>
                  <a:ln>
                    <a:noFill/>
                  </a:ln>
                  <a:solidFill>
                    <a:srgbClr val="1A1B1C"/>
                  </a:solidFill>
                  <a:effectLst/>
                  <a:latin typeface="Times New Roman" pitchFamily="18" charset="0"/>
                </a:rPr>
                <a:t>Ultra-fast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37" name="Line 32"/>
            <p:cNvSpPr>
              <a:spLocks noChangeShapeType="1"/>
            </p:cNvSpPr>
            <p:nvPr/>
          </p:nvSpPr>
          <p:spPr bwMode="auto">
            <a:xfrm flipV="1">
              <a:off x="4072" y="1788"/>
              <a:ext cx="0" cy="19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33"/>
            <p:cNvSpPr>
              <a:spLocks noChangeArrowheads="1"/>
            </p:cNvSpPr>
            <p:nvPr/>
          </p:nvSpPr>
          <p:spPr bwMode="auto">
            <a:xfrm>
              <a:off x="4174" y="1786"/>
              <a:ext cx="395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>
                  <a:ln>
                    <a:noFill/>
                  </a:ln>
                  <a:solidFill>
                    <a:srgbClr val="1A1B1C"/>
                  </a:solidFill>
                  <a:effectLst/>
                  <a:latin typeface="Times New Roman" pitchFamily="18" charset="0"/>
                </a:rPr>
                <a:t>Slow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39" name="Line 34"/>
            <p:cNvSpPr>
              <a:spLocks noChangeShapeType="1"/>
            </p:cNvSpPr>
            <p:nvPr/>
          </p:nvSpPr>
          <p:spPr bwMode="auto">
            <a:xfrm flipV="1">
              <a:off x="5653" y="1788"/>
              <a:ext cx="0" cy="19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5"/>
            <p:cNvSpPr>
              <a:spLocks noChangeShapeType="1"/>
            </p:cNvSpPr>
            <p:nvPr/>
          </p:nvSpPr>
          <p:spPr bwMode="auto">
            <a:xfrm flipV="1">
              <a:off x="5693" y="1788"/>
              <a:ext cx="0" cy="19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36"/>
            <p:cNvSpPr>
              <a:spLocks noChangeShapeType="1"/>
            </p:cNvSpPr>
            <p:nvPr/>
          </p:nvSpPr>
          <p:spPr bwMode="auto">
            <a:xfrm>
              <a:off x="1002" y="1988"/>
              <a:ext cx="4694" cy="0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37"/>
            <p:cNvSpPr>
              <a:spLocks noChangeShapeType="1"/>
            </p:cNvSpPr>
            <p:nvPr/>
          </p:nvSpPr>
          <p:spPr bwMode="auto">
            <a:xfrm flipV="1">
              <a:off x="1005" y="1991"/>
              <a:ext cx="0" cy="19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38"/>
            <p:cNvSpPr>
              <a:spLocks noChangeShapeType="1"/>
            </p:cNvSpPr>
            <p:nvPr/>
          </p:nvSpPr>
          <p:spPr bwMode="auto">
            <a:xfrm flipV="1">
              <a:off x="1044" y="1991"/>
              <a:ext cx="0" cy="19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39"/>
            <p:cNvSpPr>
              <a:spLocks noChangeArrowheads="1"/>
            </p:cNvSpPr>
            <p:nvPr/>
          </p:nvSpPr>
          <p:spPr bwMode="auto">
            <a:xfrm>
              <a:off x="1141" y="1989"/>
              <a:ext cx="833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1A1B1C"/>
                  </a:solidFill>
                  <a:effectLst/>
                  <a:latin typeface="Times New Roman" pitchFamily="18" charset="0"/>
                </a:rPr>
                <a:t>Can get tired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45" name="Line 40"/>
            <p:cNvSpPr>
              <a:spLocks noChangeShapeType="1"/>
            </p:cNvSpPr>
            <p:nvPr/>
          </p:nvSpPr>
          <p:spPr bwMode="auto">
            <a:xfrm flipV="1">
              <a:off x="3152" y="1991"/>
              <a:ext cx="0" cy="19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41"/>
            <p:cNvSpPr>
              <a:spLocks noChangeArrowheads="1"/>
            </p:cNvSpPr>
            <p:nvPr/>
          </p:nvSpPr>
          <p:spPr bwMode="auto">
            <a:xfrm>
              <a:off x="3255" y="1989"/>
              <a:ext cx="459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>
                  <a:ln>
                    <a:noFill/>
                  </a:ln>
                  <a:solidFill>
                    <a:srgbClr val="1A1B1C"/>
                  </a:solidFill>
                  <a:effectLst/>
                  <a:latin typeface="Times New Roman" pitchFamily="18" charset="0"/>
                </a:rPr>
                <a:t>Never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47" name="Line 42"/>
            <p:cNvSpPr>
              <a:spLocks noChangeShapeType="1"/>
            </p:cNvSpPr>
            <p:nvPr/>
          </p:nvSpPr>
          <p:spPr bwMode="auto">
            <a:xfrm flipV="1">
              <a:off x="4072" y="1991"/>
              <a:ext cx="0" cy="19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43"/>
            <p:cNvSpPr>
              <a:spLocks noChangeArrowheads="1"/>
            </p:cNvSpPr>
            <p:nvPr/>
          </p:nvSpPr>
          <p:spPr bwMode="auto">
            <a:xfrm>
              <a:off x="4174" y="1989"/>
              <a:ext cx="1007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1A1B1C"/>
                  </a:solidFill>
                  <a:effectLst/>
                  <a:latin typeface="Times New Roman" pitchFamily="18" charset="0"/>
                </a:rPr>
                <a:t>After sometime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49" name="Line 44"/>
            <p:cNvSpPr>
              <a:spLocks noChangeShapeType="1"/>
            </p:cNvSpPr>
            <p:nvPr/>
          </p:nvSpPr>
          <p:spPr bwMode="auto">
            <a:xfrm flipV="1">
              <a:off x="5653" y="1991"/>
              <a:ext cx="0" cy="19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Line 45"/>
            <p:cNvSpPr>
              <a:spLocks noChangeShapeType="1"/>
            </p:cNvSpPr>
            <p:nvPr/>
          </p:nvSpPr>
          <p:spPr bwMode="auto">
            <a:xfrm flipV="1">
              <a:off x="5693" y="1991"/>
              <a:ext cx="0" cy="19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Line 46"/>
            <p:cNvSpPr>
              <a:spLocks noChangeShapeType="1"/>
            </p:cNvSpPr>
            <p:nvPr/>
          </p:nvSpPr>
          <p:spPr bwMode="auto">
            <a:xfrm>
              <a:off x="1002" y="2190"/>
              <a:ext cx="4694" cy="0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Line 47"/>
            <p:cNvSpPr>
              <a:spLocks noChangeShapeType="1"/>
            </p:cNvSpPr>
            <p:nvPr/>
          </p:nvSpPr>
          <p:spPr bwMode="auto">
            <a:xfrm flipV="1">
              <a:off x="1005" y="2193"/>
              <a:ext cx="0" cy="19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Line 48"/>
            <p:cNvSpPr>
              <a:spLocks noChangeShapeType="1"/>
            </p:cNvSpPr>
            <p:nvPr/>
          </p:nvSpPr>
          <p:spPr bwMode="auto">
            <a:xfrm flipV="1">
              <a:off x="1044" y="2193"/>
              <a:ext cx="0" cy="19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49"/>
            <p:cNvSpPr>
              <a:spLocks noChangeArrowheads="1"/>
            </p:cNvSpPr>
            <p:nvPr/>
          </p:nvSpPr>
          <p:spPr bwMode="auto">
            <a:xfrm>
              <a:off x="1141" y="2192"/>
              <a:ext cx="906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1A1B1C"/>
                  </a:solidFill>
                  <a:effectLst/>
                  <a:latin typeface="Times New Roman" pitchFamily="18" charset="0"/>
                </a:rPr>
                <a:t>Can get bored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55" name="Line 50"/>
            <p:cNvSpPr>
              <a:spLocks noChangeShapeType="1"/>
            </p:cNvSpPr>
            <p:nvPr/>
          </p:nvSpPr>
          <p:spPr bwMode="auto">
            <a:xfrm flipV="1">
              <a:off x="3152" y="2193"/>
              <a:ext cx="0" cy="19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51"/>
            <p:cNvSpPr>
              <a:spLocks noChangeArrowheads="1"/>
            </p:cNvSpPr>
            <p:nvPr/>
          </p:nvSpPr>
          <p:spPr bwMode="auto">
            <a:xfrm>
              <a:off x="3255" y="2192"/>
              <a:ext cx="459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>
                  <a:ln>
                    <a:noFill/>
                  </a:ln>
                  <a:solidFill>
                    <a:srgbClr val="1A1B1C"/>
                  </a:solidFill>
                  <a:effectLst/>
                  <a:latin typeface="Times New Roman" pitchFamily="18" charset="0"/>
                </a:rPr>
                <a:t>Never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57" name="Line 52"/>
            <p:cNvSpPr>
              <a:spLocks noChangeShapeType="1"/>
            </p:cNvSpPr>
            <p:nvPr/>
          </p:nvSpPr>
          <p:spPr bwMode="auto">
            <a:xfrm flipV="1">
              <a:off x="4072" y="2193"/>
              <a:ext cx="0" cy="19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53"/>
            <p:cNvSpPr>
              <a:spLocks noChangeArrowheads="1"/>
            </p:cNvSpPr>
            <p:nvPr/>
          </p:nvSpPr>
          <p:spPr bwMode="auto">
            <a:xfrm>
              <a:off x="4174" y="2192"/>
              <a:ext cx="963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1A1B1C"/>
                  </a:solidFill>
                  <a:effectLst/>
                  <a:latin typeface="Times New Roman" pitchFamily="18" charset="0"/>
                </a:rPr>
                <a:t>Almost always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59" name="Line 54"/>
            <p:cNvSpPr>
              <a:spLocks noChangeShapeType="1"/>
            </p:cNvSpPr>
            <p:nvPr/>
          </p:nvSpPr>
          <p:spPr bwMode="auto">
            <a:xfrm flipV="1">
              <a:off x="5653" y="2193"/>
              <a:ext cx="0" cy="19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Line 55"/>
            <p:cNvSpPr>
              <a:spLocks noChangeShapeType="1"/>
            </p:cNvSpPr>
            <p:nvPr/>
          </p:nvSpPr>
          <p:spPr bwMode="auto">
            <a:xfrm flipV="1">
              <a:off x="5693" y="2193"/>
              <a:ext cx="0" cy="19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56"/>
            <p:cNvSpPr>
              <a:spLocks noChangeShapeType="1"/>
            </p:cNvSpPr>
            <p:nvPr/>
          </p:nvSpPr>
          <p:spPr bwMode="auto">
            <a:xfrm>
              <a:off x="1002" y="2392"/>
              <a:ext cx="4694" cy="0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Line 57"/>
            <p:cNvSpPr>
              <a:spLocks noChangeShapeType="1"/>
            </p:cNvSpPr>
            <p:nvPr/>
          </p:nvSpPr>
          <p:spPr bwMode="auto">
            <a:xfrm>
              <a:off x="1002" y="2432"/>
              <a:ext cx="4694" cy="0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4" name="Slide Number Placeholder 1"/>
          <p:cNvSpPr txBox="1">
            <a:spLocks/>
          </p:cNvSpPr>
          <p:nvPr/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37</a:t>
            </a:fld>
            <a:endParaRPr lang="en-US" sz="10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206375"/>
            <a:ext cx="8534400" cy="936625"/>
          </a:xfrm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>
                <a:solidFill>
                  <a:schemeClr val="tx1"/>
                </a:solidFill>
              </a:rPr>
              <a:t>How to Instruct a Computer ?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1123950" y="3359150"/>
            <a:ext cx="8020050" cy="2730500"/>
          </a:xfrm>
        </p:spPr>
        <p:txBody>
          <a:bodyPr lIns="0" tIns="0" rIns="0" bIns="0">
            <a:normAutofit lnSpcReduction="10000"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Symbol" panose="05050102010706020507" pitchFamily="18" charset="2"/>
              <a:buChar char=""/>
            </a:pPr>
            <a:r>
              <a:rPr lang="en-US" dirty="0">
                <a:latin typeface="Calibri" panose="020F0502020204030204" pitchFamily="34" charset="0"/>
              </a:rPr>
              <a:t>Write a program in a high level language – C, C++, Java</a:t>
            </a:r>
          </a:p>
          <a:p>
            <a:pPr lvl="0">
              <a:buSzPct val="100000"/>
              <a:buFont typeface="Symbol" panose="05050102010706020507" pitchFamily="18" charset="2"/>
              <a:buChar char=""/>
            </a:pPr>
            <a:r>
              <a:rPr lang="en-US" b="1" dirty="0">
                <a:latin typeface="Calibri" panose="020F0502020204030204" pitchFamily="34" charset="0"/>
              </a:rPr>
              <a:t>Compile </a:t>
            </a:r>
            <a:r>
              <a:rPr lang="en-US" dirty="0">
                <a:latin typeface="Calibri" panose="020F0502020204030204" pitchFamily="34" charset="0"/>
              </a:rPr>
              <a:t>it into a format that the computer understands</a:t>
            </a:r>
          </a:p>
          <a:p>
            <a:pPr lvl="0">
              <a:buSzPct val="100000"/>
              <a:buFont typeface="Symbol" panose="05050102010706020507" pitchFamily="18" charset="2"/>
              <a:buChar char=""/>
            </a:pPr>
            <a:r>
              <a:rPr lang="en-US" dirty="0">
                <a:latin typeface="Calibri" panose="020F0502020204030204" pitchFamily="34" charset="0"/>
              </a:rPr>
              <a:t>Execute the program</a:t>
            </a:r>
          </a:p>
        </p:txBody>
      </p:sp>
      <p:grpSp>
        <p:nvGrpSpPr>
          <p:cNvPr id="8" name="Group 4"/>
          <p:cNvGrpSpPr>
            <a:grpSpLocks noChangeAspect="1"/>
          </p:cNvGrpSpPr>
          <p:nvPr/>
        </p:nvGrpSpPr>
        <p:grpSpPr bwMode="auto">
          <a:xfrm>
            <a:off x="685800" y="1828800"/>
            <a:ext cx="7772400" cy="936859"/>
            <a:chOff x="816" y="1296"/>
            <a:chExt cx="5069" cy="611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/>
          </p:nvSpPr>
          <p:spPr bwMode="auto">
            <a:xfrm>
              <a:off x="816" y="1296"/>
              <a:ext cx="5069" cy="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4910" y="1399"/>
              <a:ext cx="933" cy="411"/>
            </a:xfrm>
            <a:prstGeom prst="rect">
              <a:avLst/>
            </a:prstGeom>
            <a:solidFill>
              <a:srgbClr val="FFE6D5"/>
            </a:solidFill>
            <a:ln w="11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869" y="1392"/>
              <a:ext cx="1066" cy="455"/>
            </a:xfrm>
            <a:prstGeom prst="rect">
              <a:avLst/>
            </a:prstGeom>
            <a:solidFill>
              <a:srgbClr val="D5F6FF"/>
            </a:solidFill>
            <a:ln w="12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2765" y="1399"/>
              <a:ext cx="1251" cy="434"/>
            </a:xfrm>
            <a:prstGeom prst="rect">
              <a:avLst/>
            </a:prstGeom>
            <a:solidFill>
              <a:srgbClr val="F4D7E3"/>
            </a:solidFill>
            <a:ln w="1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8"/>
            <p:cNvSpPr>
              <a:spLocks noChangeArrowheads="1"/>
            </p:cNvSpPr>
            <p:nvPr/>
          </p:nvSpPr>
          <p:spPr bwMode="auto">
            <a:xfrm>
              <a:off x="953" y="1447"/>
              <a:ext cx="986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Program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4" name="Rectangle 9"/>
            <p:cNvSpPr>
              <a:spLocks noChangeArrowheads="1"/>
            </p:cNvSpPr>
            <p:nvPr/>
          </p:nvSpPr>
          <p:spPr bwMode="auto">
            <a:xfrm>
              <a:off x="2826" y="1445"/>
              <a:ext cx="1241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Executable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5" name="Rectangle 10"/>
            <p:cNvSpPr>
              <a:spLocks noChangeArrowheads="1"/>
            </p:cNvSpPr>
            <p:nvPr/>
          </p:nvSpPr>
          <p:spPr bwMode="auto">
            <a:xfrm>
              <a:off x="4996" y="1448"/>
              <a:ext cx="793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Output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6" name="Line 11"/>
            <p:cNvSpPr>
              <a:spLocks noChangeShapeType="1"/>
            </p:cNvSpPr>
            <p:nvPr/>
          </p:nvSpPr>
          <p:spPr bwMode="auto">
            <a:xfrm>
              <a:off x="1939" y="1601"/>
              <a:ext cx="809" cy="0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2"/>
            <p:cNvSpPr>
              <a:spLocks/>
            </p:cNvSpPr>
            <p:nvPr/>
          </p:nvSpPr>
          <p:spPr bwMode="auto">
            <a:xfrm>
              <a:off x="2606" y="1560"/>
              <a:ext cx="142" cy="82"/>
            </a:xfrm>
            <a:custGeom>
              <a:avLst/>
              <a:gdLst>
                <a:gd name="T0" fmla="*/ 41 w 142"/>
                <a:gd name="T1" fmla="*/ 41 h 82"/>
                <a:gd name="T2" fmla="*/ 0 w 142"/>
                <a:gd name="T3" fmla="*/ 82 h 82"/>
                <a:gd name="T4" fmla="*/ 142 w 142"/>
                <a:gd name="T5" fmla="*/ 41 h 82"/>
                <a:gd name="T6" fmla="*/ 0 w 142"/>
                <a:gd name="T7" fmla="*/ 0 h 82"/>
                <a:gd name="T8" fmla="*/ 41 w 142"/>
                <a:gd name="T9" fmla="*/ 4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82">
                  <a:moveTo>
                    <a:pt x="41" y="41"/>
                  </a:moveTo>
                  <a:lnTo>
                    <a:pt x="0" y="82"/>
                  </a:lnTo>
                  <a:lnTo>
                    <a:pt x="142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3"/>
            <p:cNvSpPr>
              <a:spLocks noChangeShapeType="1"/>
            </p:cNvSpPr>
            <p:nvPr/>
          </p:nvSpPr>
          <p:spPr bwMode="auto">
            <a:xfrm>
              <a:off x="4016" y="1595"/>
              <a:ext cx="888" cy="0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4"/>
            <p:cNvSpPr>
              <a:spLocks/>
            </p:cNvSpPr>
            <p:nvPr/>
          </p:nvSpPr>
          <p:spPr bwMode="auto">
            <a:xfrm>
              <a:off x="4762" y="1554"/>
              <a:ext cx="142" cy="82"/>
            </a:xfrm>
            <a:custGeom>
              <a:avLst/>
              <a:gdLst>
                <a:gd name="T0" fmla="*/ 40 w 142"/>
                <a:gd name="T1" fmla="*/ 41 h 82"/>
                <a:gd name="T2" fmla="*/ 0 w 142"/>
                <a:gd name="T3" fmla="*/ 82 h 82"/>
                <a:gd name="T4" fmla="*/ 142 w 142"/>
                <a:gd name="T5" fmla="*/ 41 h 82"/>
                <a:gd name="T6" fmla="*/ 0 w 142"/>
                <a:gd name="T7" fmla="*/ 0 h 82"/>
                <a:gd name="T8" fmla="*/ 40 w 142"/>
                <a:gd name="T9" fmla="*/ 4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82">
                  <a:moveTo>
                    <a:pt x="40" y="41"/>
                  </a:moveTo>
                  <a:lnTo>
                    <a:pt x="0" y="82"/>
                  </a:lnTo>
                  <a:lnTo>
                    <a:pt x="142" y="41"/>
                  </a:lnTo>
                  <a:lnTo>
                    <a:pt x="0" y="0"/>
                  </a:lnTo>
                  <a:lnTo>
                    <a:pt x="40" y="41"/>
                  </a:lnTo>
                  <a:close/>
                </a:path>
              </a:pathLst>
            </a:custGeom>
            <a:solidFill>
              <a:srgbClr val="00000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5"/>
            <p:cNvSpPr>
              <a:spLocks noChangeArrowheads="1"/>
            </p:cNvSpPr>
            <p:nvPr/>
          </p:nvSpPr>
          <p:spPr bwMode="auto">
            <a:xfrm>
              <a:off x="1985" y="1339"/>
              <a:ext cx="740" cy="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compile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1" name="Rectangle 16"/>
            <p:cNvSpPr>
              <a:spLocks noChangeArrowheads="1"/>
            </p:cNvSpPr>
            <p:nvPr/>
          </p:nvSpPr>
          <p:spPr bwMode="auto">
            <a:xfrm>
              <a:off x="4108" y="1321"/>
              <a:ext cx="752" cy="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execute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sp>
        <p:nvSpPr>
          <p:cNvPr id="23" name="Slide Number Placeholder 1"/>
          <p:cNvSpPr txBox="1">
            <a:spLocks/>
          </p:cNvSpPr>
          <p:nvPr/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38</a:t>
            </a:fld>
            <a:endParaRPr lang="en-US" sz="10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52400" y="25400"/>
            <a:ext cx="8839200" cy="936625"/>
          </a:xfrm>
        </p:spPr>
        <p:txBody>
          <a:bodyPr lIns="0" tIns="0" rIns="0" bIns="0" anchor="ctr">
            <a:normAutofit fontScale="90000"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 err="1">
                <a:solidFill>
                  <a:schemeClr val="tx1"/>
                </a:solidFill>
              </a:rPr>
              <a:t>What</a:t>
            </a:r>
            <a:r>
              <a:rPr lang="fr-FR" dirty="0">
                <a:solidFill>
                  <a:schemeClr val="tx1"/>
                </a:solidFill>
              </a:rPr>
              <a:t> Can a Computer Understand ?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1447800" y="1600200"/>
            <a:ext cx="7696200" cy="4498975"/>
          </a:xfrm>
        </p:spPr>
        <p:txBody>
          <a:bodyPr lIns="0" tIns="0" rIns="0" bIns="0"/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Symbol" panose="05050102010706020507" pitchFamily="18" charset="2"/>
              <a:buChar char=""/>
            </a:pPr>
            <a:r>
              <a:rPr lang="en-US" dirty="0">
                <a:latin typeface="Calibri" panose="020F0502020204030204" pitchFamily="34" charset="0"/>
              </a:rPr>
              <a:t>Computer can clearly </a:t>
            </a:r>
            <a:r>
              <a:rPr lang="en-US" dirty="0">
                <a:solidFill>
                  <a:srgbClr val="FF3333"/>
                </a:solidFill>
                <a:effectLst>
                  <a:outerShdw dist="17961" dir="2700000">
                    <a:scrgbClr r="0" g="0" b="0"/>
                  </a:outerShdw>
                </a:effectLst>
                <a:latin typeface="Calibri" panose="020F0502020204030204" pitchFamily="34" charset="0"/>
              </a:rPr>
              <a:t>NOT</a:t>
            </a:r>
            <a:r>
              <a:rPr lang="en-US" dirty="0">
                <a:latin typeface="Calibri" panose="020F0502020204030204" pitchFamily="34" charset="0"/>
              </a:rPr>
              <a:t> understand instructions of the form</a:t>
            </a:r>
          </a:p>
          <a:p>
            <a:pPr lvl="1">
              <a:buSzPct val="100000"/>
              <a:buFont typeface="Symbol" panose="05050102010706020507" pitchFamily="18" charset="2"/>
              <a:buChar char=""/>
            </a:pPr>
            <a:r>
              <a:rPr lang="en-US" dirty="0">
                <a:latin typeface="Calibri" panose="020F0502020204030204" pitchFamily="34" charset="0"/>
              </a:rPr>
              <a:t>Multiply two matrices</a:t>
            </a:r>
          </a:p>
          <a:p>
            <a:pPr lvl="1">
              <a:buSzPct val="100000"/>
              <a:buFont typeface="Symbol" panose="05050102010706020507" pitchFamily="18" charset="2"/>
              <a:buChar char=""/>
            </a:pPr>
            <a:r>
              <a:rPr lang="en-US" dirty="0">
                <a:latin typeface="Calibri" panose="020F0502020204030204" pitchFamily="34" charset="0"/>
              </a:rPr>
              <a:t>Compute the determinant of a matrix</a:t>
            </a:r>
          </a:p>
          <a:p>
            <a:pPr lvl="1">
              <a:buSzPct val="100000"/>
              <a:buFont typeface="Symbol" panose="05050102010706020507" pitchFamily="18" charset="2"/>
              <a:buChar char=""/>
            </a:pPr>
            <a:r>
              <a:rPr lang="en-US" dirty="0">
                <a:latin typeface="Calibri" panose="020F0502020204030204" pitchFamily="34" charset="0"/>
              </a:rPr>
              <a:t>Find the shortest path between Mumbai and Delhi</a:t>
            </a:r>
          </a:p>
          <a:p>
            <a:pPr lvl="0">
              <a:buSzPct val="100000"/>
              <a:buFont typeface="Symbol" panose="05050102010706020507" pitchFamily="18" charset="2"/>
              <a:buChar char=""/>
            </a:pPr>
            <a:r>
              <a:rPr lang="en-US" dirty="0">
                <a:latin typeface="Calibri" panose="020F0502020204030204" pitchFamily="34" charset="0"/>
              </a:rPr>
              <a:t>They understand :</a:t>
            </a:r>
          </a:p>
          <a:p>
            <a:pPr lvl="1">
              <a:buSzPct val="100000"/>
              <a:buFont typeface="Symbol" panose="05050102010706020507" pitchFamily="18" charset="2"/>
              <a:buChar char=""/>
            </a:pPr>
            <a:r>
              <a:rPr lang="en-US" dirty="0">
                <a:latin typeface="Calibri" panose="020F0502020204030204" pitchFamily="34" charset="0"/>
              </a:rPr>
              <a:t>Add </a:t>
            </a:r>
            <a:r>
              <a:rPr lang="en-US" i="1" dirty="0">
                <a:latin typeface="Calibri" panose="020F0502020204030204" pitchFamily="34" charset="0"/>
              </a:rPr>
              <a:t>a + b</a:t>
            </a:r>
            <a:r>
              <a:rPr lang="en-US" dirty="0">
                <a:latin typeface="Calibri" panose="020F0502020204030204" pitchFamily="34" charset="0"/>
              </a:rPr>
              <a:t> to get</a:t>
            </a:r>
            <a:r>
              <a:rPr lang="en-US" i="1" dirty="0">
                <a:latin typeface="Calibri" panose="020F0502020204030204" pitchFamily="34" charset="0"/>
              </a:rPr>
              <a:t> c</a:t>
            </a:r>
          </a:p>
          <a:p>
            <a:pPr lvl="1">
              <a:buSzPct val="100000"/>
              <a:buFont typeface="Symbol" panose="05050102010706020507" pitchFamily="18" charset="2"/>
              <a:buChar char=""/>
            </a:pPr>
            <a:r>
              <a:rPr lang="en-US" dirty="0">
                <a:latin typeface="Calibri" panose="020F0502020204030204" pitchFamily="34" charset="0"/>
              </a:rPr>
              <a:t>Multiply </a:t>
            </a:r>
            <a:r>
              <a:rPr lang="en-US" i="1">
                <a:latin typeface="Calibri" panose="020F0502020204030204" pitchFamily="34" charset="0"/>
              </a:rPr>
              <a:t>a * </a:t>
            </a:r>
            <a:r>
              <a:rPr lang="en-US" i="1" dirty="0">
                <a:latin typeface="Calibri" panose="020F0502020204030204" pitchFamily="34" charset="0"/>
              </a:rPr>
              <a:t>b</a:t>
            </a:r>
            <a:r>
              <a:rPr lang="en-US" dirty="0">
                <a:latin typeface="Calibri" panose="020F0502020204030204" pitchFamily="34" charset="0"/>
              </a:rPr>
              <a:t> to get</a:t>
            </a:r>
            <a:r>
              <a:rPr lang="en-US" i="1" dirty="0">
                <a:latin typeface="Calibri" panose="020F0502020204030204" pitchFamily="34" charset="0"/>
              </a:rPr>
              <a:t> c</a:t>
            </a:r>
          </a:p>
        </p:txBody>
      </p:sp>
      <p:sp>
        <p:nvSpPr>
          <p:cNvPr id="5" name="Slide Number Placeholder 1"/>
          <p:cNvSpPr txBox="1">
            <a:spLocks/>
          </p:cNvSpPr>
          <p:nvPr/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39</a:t>
            </a:fld>
            <a:endParaRPr lang="en-US" sz="10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105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43200" y="152400"/>
            <a:ext cx="376276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Computer, Future?</a:t>
            </a:r>
          </a:p>
        </p:txBody>
      </p:sp>
    </p:spTree>
    <p:extLst>
      <p:ext uri="{BB962C8B-B14F-4D97-AF65-F5344CB8AC3E}">
        <p14:creationId xmlns:p14="http://schemas.microsoft.com/office/powerpoint/2010/main" val="2677206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-304800" y="76200"/>
            <a:ext cx="8839200" cy="936625"/>
          </a:xfrm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>
                <a:solidFill>
                  <a:schemeClr val="tx1"/>
                </a:solidFill>
              </a:rPr>
              <a:t>The </a:t>
            </a:r>
            <a:r>
              <a:rPr lang="fr-FR" dirty="0" err="1">
                <a:solidFill>
                  <a:schemeClr val="tx1"/>
                </a:solidFill>
              </a:rPr>
              <a:t>Language</a:t>
            </a:r>
            <a:r>
              <a:rPr lang="fr-FR" dirty="0">
                <a:solidFill>
                  <a:schemeClr val="tx1"/>
                </a:solidFill>
              </a:rPr>
              <a:t> of Instructions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1727200" y="1447800"/>
            <a:ext cx="7416800" cy="2667000"/>
          </a:xfrm>
        </p:spPr>
        <p:txBody>
          <a:bodyPr lIns="0" tIns="0" rIns="0" bIns="0"/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Symbol" panose="05050102010706020507" pitchFamily="18" charset="2"/>
              <a:buChar char=""/>
            </a:pPr>
            <a:r>
              <a:rPr lang="en-US" dirty="0">
                <a:latin typeface="Calibri" panose="020F0502020204030204" pitchFamily="34" charset="0"/>
              </a:rPr>
              <a:t>Humans can understand</a:t>
            </a:r>
          </a:p>
          <a:p>
            <a:pPr lvl="1">
              <a:buFont typeface="Symbol" panose="05050102010706020507" pitchFamily="18" charset="2"/>
              <a:buChar char=""/>
            </a:pPr>
            <a:r>
              <a:rPr lang="en-US" dirty="0">
                <a:latin typeface="Calibri" panose="020F0502020204030204" pitchFamily="34" charset="0"/>
              </a:rPr>
              <a:t>Complicated sentences</a:t>
            </a:r>
          </a:p>
          <a:p>
            <a:pPr lvl="2">
              <a:buFont typeface="Symbol" panose="05050102010706020507" pitchFamily="18" charset="2"/>
              <a:buChar char=""/>
            </a:pPr>
            <a:r>
              <a:rPr lang="en-US" dirty="0">
                <a:latin typeface="Calibri" panose="020F0502020204030204" pitchFamily="34" charset="0"/>
              </a:rPr>
              <a:t>English, French, Spanish</a:t>
            </a:r>
          </a:p>
          <a:p>
            <a:pPr lvl="0">
              <a:buSzPct val="100000"/>
              <a:buFont typeface="Symbol" panose="05050102010706020507" pitchFamily="18" charset="2"/>
              <a:buChar char=""/>
            </a:pPr>
            <a:r>
              <a:rPr lang="en-US" dirty="0">
                <a:latin typeface="Calibri" panose="020F0502020204030204" pitchFamily="34" charset="0"/>
              </a:rPr>
              <a:t>Computers can understand</a:t>
            </a:r>
          </a:p>
          <a:p>
            <a:pPr lvl="1">
              <a:buFont typeface="Symbol" panose="05050102010706020507" pitchFamily="18" charset="2"/>
              <a:buChar char=""/>
            </a:pPr>
            <a:r>
              <a:rPr lang="en-US" dirty="0">
                <a:latin typeface="Calibri" panose="020F0502020204030204" pitchFamily="34" charset="0"/>
              </a:rPr>
              <a:t>Very simple instructions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85800" y="4500000"/>
            <a:ext cx="7772400" cy="1596000"/>
            <a:chOff x="1143000" y="4500000"/>
            <a:chExt cx="7772400" cy="1596000"/>
          </a:xfrm>
        </p:grpSpPr>
        <p:sp>
          <p:nvSpPr>
            <p:cNvPr id="4" name="Freeform 3"/>
            <p:cNvSpPr/>
            <p:nvPr/>
          </p:nvSpPr>
          <p:spPr>
            <a:xfrm>
              <a:off x="1143000" y="4500000"/>
              <a:ext cx="7772400" cy="1596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IN" sz="1800" b="0" i="0" u="none" strike="noStrike" kern="1200">
                <a:ln>
                  <a:noFill/>
                </a:ln>
                <a:latin typeface="Calibri" panose="020F0502020204030204" pitchFamily="34" charset="0"/>
                <a:ea typeface="Microsoft YaHei" pitchFamily="2"/>
                <a:cs typeface="Mangal" pitchFamily="2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295400" y="4648200"/>
              <a:ext cx="7391400" cy="111455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IN" sz="2000" b="0" i="0" u="none" strike="noStrike" kern="1200" dirty="0">
                  <a:ln>
                    <a:noFill/>
                  </a:ln>
                  <a:latin typeface="Calibri" panose="020F0502020204030204" pitchFamily="34" charset="0"/>
                  <a:ea typeface="Microsoft YaHei" pitchFamily="2"/>
                  <a:cs typeface="Mangal" pitchFamily="2"/>
                </a:rPr>
                <a:t>The semantics of all the instructions supported by a processor is known</a:t>
              </a:r>
            </a:p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IN" sz="2000" dirty="0">
                  <a:latin typeface="Calibri" panose="020F0502020204030204" pitchFamily="34" charset="0"/>
                  <a:ea typeface="Microsoft YaHei" pitchFamily="2"/>
                  <a:cs typeface="Mangal" pitchFamily="2"/>
                </a:rPr>
                <a:t>a</a:t>
              </a:r>
              <a:r>
                <a:rPr lang="en-IN" sz="2000" b="0" i="0" u="none" strike="noStrike" kern="1200" dirty="0">
                  <a:ln>
                    <a:noFill/>
                  </a:ln>
                  <a:latin typeface="Calibri" panose="020F0502020204030204" pitchFamily="34" charset="0"/>
                  <a:ea typeface="Microsoft YaHei" pitchFamily="2"/>
                  <a:cs typeface="Mangal" pitchFamily="2"/>
                </a:rPr>
                <a:t>s </a:t>
              </a:r>
              <a:r>
                <a:rPr lang="en-IN" sz="2000" dirty="0">
                  <a:latin typeface="Calibri" panose="020F0502020204030204" pitchFamily="34" charset="0"/>
                  <a:ea typeface="Microsoft YaHei" pitchFamily="2"/>
                  <a:cs typeface="Mangal" pitchFamily="2"/>
                </a:rPr>
                <a:t>its</a:t>
              </a:r>
              <a:r>
                <a:rPr lang="en-IN" sz="2000" b="0" i="0" u="none" strike="noStrike" kern="1200" dirty="0">
                  <a:ln>
                    <a:noFill/>
                  </a:ln>
                  <a:latin typeface="Calibri" panose="020F0502020204030204" pitchFamily="34" charset="0"/>
                  <a:ea typeface="Microsoft YaHei" pitchFamily="2"/>
                  <a:cs typeface="Mangal" pitchFamily="2"/>
                </a:rPr>
                <a:t> instruction set architecture (ISA). This includes the semantics of</a:t>
              </a:r>
            </a:p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IN" sz="2000" b="0" i="0" u="none" strike="noStrike" kern="1200" dirty="0">
                  <a:ln>
                    <a:noFill/>
                  </a:ln>
                  <a:latin typeface="Calibri" panose="020F0502020204030204" pitchFamily="34" charset="0"/>
                  <a:ea typeface="Microsoft YaHei" pitchFamily="2"/>
                  <a:cs typeface="Mangal" pitchFamily="2"/>
                </a:rPr>
                <a:t>the instructions themselves, along with their operands, and interfaces </a:t>
              </a:r>
            </a:p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IN" sz="2000" b="0" i="0" u="none" strike="noStrike" kern="1200" dirty="0">
                  <a:ln>
                    <a:noFill/>
                  </a:ln>
                  <a:latin typeface="Calibri" panose="020F0502020204030204" pitchFamily="34" charset="0"/>
                  <a:ea typeface="Microsoft YaHei" pitchFamily="2"/>
                  <a:cs typeface="Mangal" pitchFamily="2"/>
                </a:rPr>
                <a:t>with peripheral devices.</a:t>
              </a:r>
            </a:p>
          </p:txBody>
        </p:sp>
      </p:grpSp>
      <p:sp>
        <p:nvSpPr>
          <p:cNvPr id="7" name="Slide Number Placeholder 1"/>
          <p:cNvSpPr txBox="1">
            <a:spLocks/>
          </p:cNvSpPr>
          <p:nvPr/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40</a:t>
            </a:fld>
            <a:endParaRPr lang="en-US" sz="10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447800" y="0"/>
            <a:ext cx="5562600" cy="707886"/>
          </a:xfrm>
        </p:spPr>
        <p:txBody>
          <a:bodyPr wrap="square"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>
                <a:solidFill>
                  <a:schemeClr val="tx1"/>
                </a:solidFill>
              </a:rPr>
              <a:t>Features of an ISA	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609600" y="1371600"/>
            <a:ext cx="7416800" cy="2062163"/>
          </a:xfrm>
        </p:spPr>
        <p:txBody>
          <a:bodyPr lIns="0" tIns="0" rIns="0" bIns="0">
            <a:sp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Symbol" panose="05050102010706020507" pitchFamily="18" charset="2"/>
              <a:buChar char=""/>
            </a:pPr>
            <a:r>
              <a:rPr lang="en-US" dirty="0">
                <a:latin typeface="" pitchFamily="18"/>
              </a:rPr>
              <a:t>Example of instructions in an ISA</a:t>
            </a:r>
          </a:p>
          <a:p>
            <a:pPr lvl="1">
              <a:buSzPct val="100000"/>
              <a:buFont typeface="Symbol" panose="05050102010706020507" pitchFamily="18" charset="2"/>
              <a:buChar char=""/>
            </a:pPr>
            <a:r>
              <a:rPr lang="en-US" dirty="0">
                <a:latin typeface="" pitchFamily="18"/>
              </a:rPr>
              <a:t>Arithmetic instructions : add, sub, </a:t>
            </a:r>
            <a:r>
              <a:rPr lang="en-US" dirty="0" err="1">
                <a:latin typeface="" pitchFamily="18"/>
              </a:rPr>
              <a:t>mul</a:t>
            </a:r>
            <a:r>
              <a:rPr lang="en-US" dirty="0">
                <a:latin typeface="" pitchFamily="18"/>
              </a:rPr>
              <a:t>, div</a:t>
            </a:r>
          </a:p>
          <a:p>
            <a:pPr lvl="1">
              <a:buSzPct val="100000"/>
              <a:buFont typeface="Symbol" panose="05050102010706020507" pitchFamily="18" charset="2"/>
              <a:buChar char=""/>
            </a:pPr>
            <a:r>
              <a:rPr lang="en-US" dirty="0">
                <a:latin typeface="" pitchFamily="18"/>
              </a:rPr>
              <a:t>Logical instructions : and, or, not</a:t>
            </a:r>
          </a:p>
          <a:p>
            <a:pPr lvl="1">
              <a:buSzPct val="100000"/>
              <a:buFont typeface="Symbol" panose="05050102010706020507" pitchFamily="18" charset="2"/>
              <a:buChar char=""/>
            </a:pPr>
            <a:r>
              <a:rPr lang="en-US" dirty="0">
                <a:latin typeface="" pitchFamily="18"/>
              </a:rPr>
              <a:t>Data transfer/movement instructions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84200" y="3962400"/>
            <a:ext cx="7416800" cy="1674812"/>
          </a:xfrm>
        </p:spPr>
        <p:txBody>
          <a:bodyPr lIns="0" tIns="0" rIns="0" bIns="0"/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Symbol" panose="05050102010706020507" pitchFamily="18" charset="2"/>
              <a:buChar char=""/>
            </a:pPr>
            <a:r>
              <a:rPr lang="en-US" dirty="0">
                <a:solidFill>
                  <a:srgbClr val="00AE00"/>
                </a:solidFill>
                <a:latin typeface="" pitchFamily="18"/>
              </a:rPr>
              <a:t>Complete</a:t>
            </a:r>
          </a:p>
          <a:p>
            <a:pPr lvl="1">
              <a:buSzPct val="100000"/>
              <a:buFont typeface="Symbol" panose="05050102010706020507" pitchFamily="18" charset="2"/>
              <a:buChar char=""/>
            </a:pPr>
            <a:r>
              <a:rPr lang="en-US" dirty="0">
                <a:latin typeface="" pitchFamily="18"/>
              </a:rPr>
              <a:t>It should be able to implement all the programs that users may write</a:t>
            </a:r>
          </a:p>
        </p:txBody>
      </p:sp>
      <p:sp>
        <p:nvSpPr>
          <p:cNvPr id="6" name="Slide Number Placeholder 1"/>
          <p:cNvSpPr txBox="1">
            <a:spLocks/>
          </p:cNvSpPr>
          <p:nvPr/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41</a:t>
            </a:fld>
            <a:endParaRPr lang="en-US" sz="10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0" y="1524000"/>
            <a:ext cx="7772400" cy="4527550"/>
          </a:xfrm>
        </p:spPr>
        <p:txBody>
          <a:bodyPr wrap="square" lIns="0" tIns="0" rIns="0" bIns="0">
            <a:sp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Symbol" panose="05050102010706020507" pitchFamily="18" charset="2"/>
              <a:buChar char=""/>
            </a:pPr>
            <a:r>
              <a:rPr lang="en-US" dirty="0">
                <a:solidFill>
                  <a:srgbClr val="2300DC"/>
                </a:solidFill>
                <a:latin typeface="" pitchFamily="18"/>
              </a:rPr>
              <a:t>Concise</a:t>
            </a:r>
          </a:p>
          <a:p>
            <a:pPr lvl="1">
              <a:buSzPct val="100000"/>
              <a:buFont typeface="Symbol" panose="05050102010706020507" pitchFamily="18" charset="2"/>
              <a:buChar char=""/>
            </a:pPr>
            <a:r>
              <a:rPr lang="en-US" dirty="0">
                <a:latin typeface="" pitchFamily="18"/>
              </a:rPr>
              <a:t>The instruction set should have a limited size. Typically an ISA contains 32-1000 instructions.</a:t>
            </a:r>
          </a:p>
          <a:p>
            <a:pPr lvl="0">
              <a:buSzPct val="100000"/>
              <a:buFont typeface="Symbol" panose="05050102010706020507" pitchFamily="18" charset="2"/>
              <a:buChar char=""/>
            </a:pPr>
            <a:r>
              <a:rPr lang="en-US" dirty="0">
                <a:solidFill>
                  <a:srgbClr val="FF3333"/>
                </a:solidFill>
                <a:latin typeface="" pitchFamily="18"/>
              </a:rPr>
              <a:t>Generic</a:t>
            </a:r>
          </a:p>
          <a:p>
            <a:pPr lvl="1">
              <a:buSzPct val="100000"/>
              <a:buFont typeface="Symbol" panose="05050102010706020507" pitchFamily="18" charset="2"/>
              <a:buChar char=""/>
            </a:pPr>
            <a:r>
              <a:rPr lang="en-US" dirty="0">
                <a:latin typeface="" pitchFamily="18"/>
              </a:rPr>
              <a:t>Instructions should not be too specialized, e.g. add14 (adds a number with 14) instruction is too specialized</a:t>
            </a:r>
          </a:p>
          <a:p>
            <a:pPr lvl="0">
              <a:buSzPct val="100000"/>
              <a:buFont typeface="Symbol" panose="05050102010706020507" pitchFamily="18" charset="2"/>
              <a:buChar char=""/>
            </a:pPr>
            <a:r>
              <a:rPr lang="en-US" dirty="0">
                <a:solidFill>
                  <a:srgbClr val="33CC66"/>
                </a:solidFill>
                <a:latin typeface="" pitchFamily="18"/>
              </a:rPr>
              <a:t>Simple</a:t>
            </a:r>
          </a:p>
          <a:p>
            <a:pPr lvl="1">
              <a:buSzPct val="100000"/>
              <a:buFont typeface="Symbol" panose="05050102010706020507" pitchFamily="18" charset="2"/>
              <a:buChar char=""/>
            </a:pPr>
            <a:r>
              <a:rPr lang="en-US" dirty="0">
                <a:latin typeface="" pitchFamily="18"/>
              </a:rPr>
              <a:t>Should not be very complicated.</a:t>
            </a:r>
          </a:p>
        </p:txBody>
      </p:sp>
      <p:sp>
        <p:nvSpPr>
          <p:cNvPr id="5" name="Slide Number Placeholder 1"/>
          <p:cNvSpPr txBox="1">
            <a:spLocks/>
          </p:cNvSpPr>
          <p:nvPr/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42</a:t>
            </a:fld>
            <a:endParaRPr lang="en-US" sz="1000" dirty="0">
              <a:latin typeface="Calibri" panose="020F050202020403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7800" y="0"/>
            <a:ext cx="5562600" cy="707886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defPPr lvl="0">
              <a:buSzPct val="45000"/>
              <a:buFont typeface="StarSymbol"/>
              <a:buNone/>
              <a:defRPr/>
            </a:defPPr>
            <a:lvl1pPr marL="320040" lvl="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45000"/>
              <a:buFont typeface="StarSymbol"/>
              <a:buChar char="●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lvl="1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2pPr>
            <a:lvl3pPr lvl="2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3pPr>
            <a:lvl4pPr lvl="3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4pPr>
            <a:lvl5pPr lvl="4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5pPr>
            <a:lvl6pPr lvl="5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6pPr>
            <a:lvl7pPr lvl="6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7pPr>
            <a:lvl8pPr lvl="7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8pPr>
            <a:lvl9pPr lvl="8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9pPr>
          </a:lstStyle>
          <a:p>
            <a:pPr>
              <a:buFont typeface="StarSymbol"/>
              <a:buNone/>
            </a:pPr>
            <a:r>
              <a:rPr lang="fr-FR">
                <a:solidFill>
                  <a:schemeClr val="tx1"/>
                </a:solidFill>
              </a:rPr>
              <a:t>Features of an ISA	</a:t>
            </a:r>
            <a:endParaRPr lang="fr-FR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752600" y="152400"/>
            <a:ext cx="5130800" cy="736600"/>
          </a:xfrm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>
                <a:solidFill>
                  <a:schemeClr val="tx1"/>
                </a:solidFill>
              </a:rPr>
              <a:t>Designing an ISA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0" y="1447800"/>
            <a:ext cx="7237413" cy="2359025"/>
          </a:xfrm>
        </p:spPr>
        <p:txBody>
          <a:bodyPr lIns="0" tIns="0" rIns="0" bIns="0"/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Symbol" panose="05050102010706020507" pitchFamily="18" charset="2"/>
              <a:buChar char=""/>
            </a:pPr>
            <a:r>
              <a:rPr lang="en-US" sz="2600" dirty="0">
                <a:latin typeface="Calibri" panose="020F0502020204030204" pitchFamily="34" charset="0"/>
              </a:rPr>
              <a:t>Important questions that need to be answered :</a:t>
            </a:r>
          </a:p>
          <a:p>
            <a:pPr lvl="1">
              <a:buSzPct val="100000"/>
              <a:buFont typeface="Symbol" panose="05050102010706020507" pitchFamily="18" charset="2"/>
              <a:buChar char=""/>
            </a:pPr>
            <a:r>
              <a:rPr lang="en-US" dirty="0">
                <a:latin typeface="Calibri" panose="020F0502020204030204" pitchFamily="34" charset="0"/>
              </a:rPr>
              <a:t>How many instructions should we have ?</a:t>
            </a:r>
          </a:p>
          <a:p>
            <a:pPr lvl="1">
              <a:buSzPct val="100000"/>
              <a:buFont typeface="Symbol" panose="05050102010706020507" pitchFamily="18" charset="2"/>
              <a:buChar char=""/>
            </a:pPr>
            <a:r>
              <a:rPr lang="en-US" dirty="0">
                <a:latin typeface="Calibri" panose="020F0502020204030204" pitchFamily="34" charset="0"/>
              </a:rPr>
              <a:t>What should they do ?</a:t>
            </a:r>
          </a:p>
          <a:p>
            <a:pPr lvl="1">
              <a:buSzPct val="100000"/>
              <a:buFont typeface="Symbol" panose="05050102010706020507" pitchFamily="18" charset="2"/>
              <a:buChar char=""/>
            </a:pPr>
            <a:r>
              <a:rPr lang="en-US" dirty="0">
                <a:latin typeface="Calibri" panose="020F0502020204030204" pitchFamily="34" charset="0"/>
              </a:rPr>
              <a:t>How complicated should they be ?</a:t>
            </a:r>
          </a:p>
        </p:txBody>
      </p:sp>
      <p:sp>
        <p:nvSpPr>
          <p:cNvPr id="4" name="Freeform 3"/>
          <p:cNvSpPr/>
          <p:nvPr/>
        </p:nvSpPr>
        <p:spPr>
          <a:xfrm>
            <a:off x="1905000" y="4038600"/>
            <a:ext cx="4860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1800" b="0" i="0" u="none" strike="noStrike" kern="1200" dirty="0">
                <a:ln>
                  <a:noFill/>
                </a:ln>
                <a:latin typeface="Calibri" panose="020F0502020204030204" pitchFamily="34" charset="0"/>
                <a:ea typeface="Microsoft YaHei" pitchFamily="2"/>
                <a:cs typeface="Mangal" pitchFamily="2"/>
              </a:rPr>
              <a:t>Two different paradigms : RISC and CISC</a:t>
            </a:r>
          </a:p>
        </p:txBody>
      </p:sp>
      <p:sp>
        <p:nvSpPr>
          <p:cNvPr id="5" name="Freeform 4"/>
          <p:cNvSpPr/>
          <p:nvPr/>
        </p:nvSpPr>
        <p:spPr>
          <a:xfrm>
            <a:off x="1216200" y="4808400"/>
            <a:ext cx="2880000" cy="144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808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18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RISC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18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(Reduced Instruction Set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18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Computer)</a:t>
            </a:r>
          </a:p>
        </p:txBody>
      </p:sp>
      <p:sp>
        <p:nvSpPr>
          <p:cNvPr id="6" name="Freeform 5"/>
          <p:cNvSpPr/>
          <p:nvPr/>
        </p:nvSpPr>
        <p:spPr>
          <a:xfrm>
            <a:off x="4816200" y="4808400"/>
            <a:ext cx="2880000" cy="144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808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18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CISC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18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(Complex Instruction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18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Set Computer)</a:t>
            </a: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43</a:t>
            </a:fld>
            <a:endParaRPr lang="en-US" sz="10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743200" y="1"/>
            <a:ext cx="3606800" cy="838200"/>
          </a:xfrm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>
                <a:solidFill>
                  <a:schemeClr val="tx1"/>
                </a:solidFill>
              </a:rPr>
              <a:t>RISC vs CISC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1371600"/>
            <a:ext cx="7626960" cy="198120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0000" tIns="45000" rIns="90000" bIns="4500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24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A reduced instruction set computer (</a:t>
            </a:r>
            <a:r>
              <a:rPr lang="en-IN" sz="2400" b="0" i="0" u="none" strike="noStrike" kern="1200" dirty="0">
                <a:ln>
                  <a:noFill/>
                </a:ln>
                <a:solidFill>
                  <a:srgbClr val="DC2300"/>
                </a:solidFill>
                <a:latin typeface="Arial" pitchFamily="18"/>
                <a:ea typeface="Microsoft YaHei" pitchFamily="2"/>
                <a:cs typeface="Mangal" pitchFamily="2"/>
              </a:rPr>
              <a:t>RISC</a:t>
            </a:r>
            <a:r>
              <a:rPr lang="en-IN" sz="24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) implements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24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simple instructions</a:t>
            </a:r>
            <a:r>
              <a:rPr lang="en-IN" sz="2400" dirty="0">
                <a:latin typeface="Arial" pitchFamily="18"/>
                <a:ea typeface="Microsoft YaHei" pitchFamily="2"/>
                <a:cs typeface="Mangal" pitchFamily="2"/>
              </a:rPr>
              <a:t> </a:t>
            </a:r>
            <a:r>
              <a:rPr lang="en-IN" sz="24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that have a simple and regular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24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structure. The number of instructions is typically a small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24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number (64 to 128). Examples: ARM, IBM PowerPC,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24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HP PA-RISC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3733800"/>
            <a:ext cx="7620000" cy="243840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0000" tIns="45000" rIns="90000" bIns="4500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24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A complex instruction set computer (</a:t>
            </a:r>
            <a:r>
              <a:rPr lang="en-IN" sz="2400" b="0" i="0" u="none" strike="noStrike" kern="1200" dirty="0">
                <a:ln>
                  <a:noFill/>
                </a:ln>
                <a:solidFill>
                  <a:srgbClr val="FF0000"/>
                </a:solidFill>
                <a:latin typeface="Arial" pitchFamily="18"/>
                <a:ea typeface="Microsoft YaHei" pitchFamily="2"/>
                <a:cs typeface="Mangal" pitchFamily="2"/>
              </a:rPr>
              <a:t>CISC</a:t>
            </a:r>
            <a:r>
              <a:rPr lang="en-IN" sz="24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) implements complex instructions that are highly irregular, take multiple operands, and implement complex functionalities. Secondly, the number of instructions is large (typically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24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500+). Examples: Intel x86, VAX</a:t>
            </a: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44</a:t>
            </a:fld>
            <a:endParaRPr lang="en-US" sz="10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0"/>
            <a:ext cx="6350000" cy="936625"/>
          </a:xfrm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 err="1">
                <a:solidFill>
                  <a:schemeClr val="tx1"/>
                </a:solidFill>
              </a:rPr>
              <a:t>Takeaway</a:t>
            </a:r>
            <a:r>
              <a:rPr lang="fr-FR" dirty="0">
                <a:solidFill>
                  <a:schemeClr val="tx1"/>
                </a:solidFill>
              </a:rPr>
              <a:t> Points..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838200" y="1371600"/>
            <a:ext cx="7512050" cy="4808538"/>
          </a:xfrm>
        </p:spPr>
        <p:txBody>
          <a:bodyPr lIns="0" tIns="0" rIns="0" bIns="0"/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 algn="just">
              <a:buSzPct val="100000"/>
              <a:buFont typeface="Symbol" panose="05050102010706020507" pitchFamily="18" charset="2"/>
              <a:buChar char=""/>
            </a:pPr>
            <a:r>
              <a:rPr lang="en-US" sz="2200" dirty="0">
                <a:solidFill>
                  <a:srgbClr val="00CCCC"/>
                </a:solidFill>
                <a:latin typeface="Calibri" panose="020F0502020204030204" pitchFamily="34" charset="0"/>
              </a:rPr>
              <a:t>Computers</a:t>
            </a:r>
            <a:r>
              <a:rPr lang="en-US" sz="2200" dirty="0">
                <a:latin typeface="Calibri" panose="020F0502020204030204" pitchFamily="34" charset="0"/>
              </a:rPr>
              <a:t> are dumb yet ultra-fast machines.</a:t>
            </a:r>
          </a:p>
          <a:p>
            <a:pPr lvl="0" algn="just">
              <a:buSzPct val="100000"/>
              <a:buFont typeface="Symbol" panose="05050102010706020507" pitchFamily="18" charset="2"/>
              <a:buChar char=""/>
            </a:pPr>
            <a:r>
              <a:rPr lang="en-US" sz="2200" dirty="0">
                <a:solidFill>
                  <a:srgbClr val="DC2300"/>
                </a:solidFill>
                <a:latin typeface="Calibri" panose="020F0502020204030204" pitchFamily="34" charset="0"/>
              </a:rPr>
              <a:t>Instructions</a:t>
            </a:r>
            <a:r>
              <a:rPr lang="en-US" sz="2200" dirty="0">
                <a:latin typeface="Calibri" panose="020F0502020204030204" pitchFamily="34" charset="0"/>
              </a:rPr>
              <a:t> are basic rudimentary commands used to communicate with the processor. A computer can execute billions of instructions per second.</a:t>
            </a:r>
          </a:p>
          <a:p>
            <a:pPr lvl="0" algn="just">
              <a:buSzPct val="100000"/>
              <a:buFont typeface="Symbol" panose="05050102010706020507" pitchFamily="18" charset="2"/>
              <a:buChar char=""/>
            </a:pPr>
            <a:r>
              <a:rPr lang="en-US" sz="2200" dirty="0">
                <a:latin typeface="Calibri" panose="020F0502020204030204" pitchFamily="34" charset="0"/>
              </a:rPr>
              <a:t>The </a:t>
            </a:r>
            <a:r>
              <a:rPr lang="en-US" sz="2200" dirty="0">
                <a:solidFill>
                  <a:srgbClr val="993366"/>
                </a:solidFill>
                <a:latin typeface="Calibri" panose="020F0502020204030204" pitchFamily="34" charset="0"/>
              </a:rPr>
              <a:t>compiler</a:t>
            </a:r>
            <a:r>
              <a:rPr lang="en-US" sz="2200" dirty="0">
                <a:latin typeface="Calibri" panose="020F0502020204030204" pitchFamily="34" charset="0"/>
              </a:rPr>
              <a:t> transforms a user program written in a high level language such as C to a program consisting of basic machine instructions.</a:t>
            </a:r>
          </a:p>
          <a:p>
            <a:pPr lvl="0" algn="just">
              <a:buSzPct val="100000"/>
              <a:buFont typeface="Symbol" panose="05050102010706020507" pitchFamily="18" charset="2"/>
              <a:buChar char=""/>
            </a:pPr>
            <a:r>
              <a:rPr lang="en-US" sz="2200" dirty="0">
                <a:latin typeface="Calibri" panose="020F0502020204030204" pitchFamily="34" charset="0"/>
              </a:rPr>
              <a:t>The </a:t>
            </a:r>
            <a:r>
              <a:rPr lang="en-US" sz="2200" dirty="0">
                <a:solidFill>
                  <a:srgbClr val="2323DC"/>
                </a:solidFill>
                <a:latin typeface="Calibri" panose="020F0502020204030204" pitchFamily="34" charset="0"/>
              </a:rPr>
              <a:t>instruction set architecture(ISA)</a:t>
            </a:r>
            <a:r>
              <a:rPr lang="en-US" sz="2200" dirty="0">
                <a:solidFill>
                  <a:srgbClr val="993366"/>
                </a:solidFill>
                <a:latin typeface="Calibri" panose="020F0502020204030204" pitchFamily="34" charset="0"/>
              </a:rPr>
              <a:t> </a:t>
            </a:r>
            <a:r>
              <a:rPr lang="en-US" sz="2200" dirty="0">
                <a:latin typeface="Calibri" panose="020F0502020204030204" pitchFamily="34" charset="0"/>
              </a:rPr>
              <a:t>refers to the semantics of all the instructions supported by a processor.</a:t>
            </a:r>
          </a:p>
          <a:p>
            <a:pPr lvl="0" algn="just">
              <a:buSzPct val="100000"/>
              <a:buFont typeface="Symbol" panose="05050102010706020507" pitchFamily="18" charset="2"/>
              <a:buChar char=""/>
            </a:pPr>
            <a:r>
              <a:rPr lang="en-US" sz="2200" dirty="0">
                <a:latin typeface="Calibri" panose="020F0502020204030204" pitchFamily="34" charset="0"/>
              </a:rPr>
              <a:t>The instruction set needs to be </a:t>
            </a:r>
            <a:r>
              <a:rPr lang="en-US" sz="2200" dirty="0">
                <a:solidFill>
                  <a:srgbClr val="00AE00"/>
                </a:solidFill>
                <a:latin typeface="Calibri" panose="020F0502020204030204" pitchFamily="34" charset="0"/>
              </a:rPr>
              <a:t>complete</a:t>
            </a:r>
            <a:r>
              <a:rPr lang="en-US" sz="2200" dirty="0">
                <a:latin typeface="Calibri" panose="020F0502020204030204" pitchFamily="34" charset="0"/>
              </a:rPr>
              <a:t>. It is desirable if it is also </a:t>
            </a:r>
            <a:r>
              <a:rPr lang="en-US" sz="2200" dirty="0">
                <a:solidFill>
                  <a:srgbClr val="00AE00"/>
                </a:solidFill>
                <a:latin typeface="Calibri" panose="020F0502020204030204" pitchFamily="34" charset="0"/>
              </a:rPr>
              <a:t>concise</a:t>
            </a:r>
            <a:r>
              <a:rPr lang="en-US" sz="2200" dirty="0">
                <a:latin typeface="Calibri" panose="020F0502020204030204" pitchFamily="34" charset="0"/>
              </a:rPr>
              <a:t>, </a:t>
            </a:r>
            <a:r>
              <a:rPr lang="en-US" sz="2200" dirty="0">
                <a:solidFill>
                  <a:srgbClr val="00AE00"/>
                </a:solidFill>
                <a:latin typeface="Calibri" panose="020F0502020204030204" pitchFamily="34" charset="0"/>
              </a:rPr>
              <a:t>generic</a:t>
            </a:r>
            <a:r>
              <a:rPr lang="en-US" sz="2200" dirty="0">
                <a:latin typeface="Calibri" panose="020F0502020204030204" pitchFamily="34" charset="0"/>
              </a:rPr>
              <a:t>, and </a:t>
            </a:r>
            <a:r>
              <a:rPr lang="en-US" sz="2200" dirty="0">
                <a:solidFill>
                  <a:srgbClr val="00AE00"/>
                </a:solidFill>
                <a:latin typeface="Calibri" panose="020F0502020204030204" pitchFamily="34" charset="0"/>
              </a:rPr>
              <a:t>simple</a:t>
            </a:r>
            <a:r>
              <a:rPr lang="en-US" sz="2200" dirty="0">
                <a:latin typeface="Calibri" panose="020F0502020204030204" pitchFamily="34" charset="0"/>
              </a:rPr>
              <a:t>.</a:t>
            </a:r>
          </a:p>
        </p:txBody>
      </p:sp>
      <p:sp>
        <p:nvSpPr>
          <p:cNvPr id="5" name="Slide Number Placeholder 1"/>
          <p:cNvSpPr txBox="1">
            <a:spLocks/>
          </p:cNvSpPr>
          <p:nvPr/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45</a:t>
            </a:fld>
            <a:endParaRPr lang="en-US" sz="10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162800" y="3657600"/>
            <a:ext cx="1951920" cy="24757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609600" y="25401"/>
            <a:ext cx="7416800" cy="812800"/>
          </a:xfrm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>
                <a:solidFill>
                  <a:schemeClr val="tx1"/>
                </a:solidFill>
              </a:rPr>
              <a:t>Completeness of an ISA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0" y="3810000"/>
            <a:ext cx="7416800" cy="1985963"/>
          </a:xfrm>
        </p:spPr>
        <p:txBody>
          <a:bodyPr lIns="0" tIns="0" rIns="0" bIns="0"/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Symbol" panose="05050102010706020507" pitchFamily="18" charset="2"/>
              <a:buChar char=""/>
            </a:pPr>
            <a:r>
              <a:rPr lang="en-US" dirty="0">
                <a:latin typeface="Calibri" panose="020F0502020204030204" pitchFamily="34" charset="0"/>
              </a:rPr>
              <a:t>Complete means :</a:t>
            </a:r>
          </a:p>
          <a:p>
            <a:pPr lvl="1">
              <a:buSzPct val="100000"/>
              <a:buFont typeface="Symbol" panose="05050102010706020507" pitchFamily="18" charset="2"/>
              <a:buChar char=""/>
            </a:pPr>
            <a:r>
              <a:rPr lang="en-US" dirty="0">
                <a:latin typeface="Calibri" panose="020F0502020204030204" pitchFamily="34" charset="0"/>
              </a:rPr>
              <a:t>Can implement all types of programs</a:t>
            </a:r>
          </a:p>
          <a:p>
            <a:pPr lvl="1">
              <a:buSzPct val="100000"/>
              <a:buFont typeface="Symbol" panose="05050102010706020507" pitchFamily="18" charset="2"/>
              <a:buChar char=""/>
            </a:pPr>
            <a:r>
              <a:rPr lang="en-US" dirty="0">
                <a:latin typeface="Calibri" panose="020F0502020204030204" pitchFamily="34" charset="0"/>
              </a:rPr>
              <a:t>For example, if we just have </a:t>
            </a:r>
            <a:r>
              <a:rPr lang="en-US" dirty="0">
                <a:solidFill>
                  <a:srgbClr val="DC2300"/>
                </a:solidFill>
                <a:latin typeface="Calibri" panose="020F0502020204030204" pitchFamily="34" charset="0"/>
              </a:rPr>
              <a:t>add</a:t>
            </a:r>
            <a:r>
              <a:rPr lang="en-US" dirty="0">
                <a:latin typeface="Calibri" panose="020F0502020204030204" pitchFamily="34" charset="0"/>
              </a:rPr>
              <a:t> instructions, we cannot </a:t>
            </a:r>
            <a:r>
              <a:rPr lang="en-US" dirty="0">
                <a:solidFill>
                  <a:srgbClr val="579D1C"/>
                </a:solidFill>
                <a:latin typeface="Calibri" panose="020F0502020204030204" pitchFamily="34" charset="0"/>
              </a:rPr>
              <a:t>subtract (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</a:rPr>
              <a:t>NOT</a:t>
            </a:r>
            <a:r>
              <a:rPr lang="en-US" dirty="0">
                <a:solidFill>
                  <a:srgbClr val="579D1C"/>
                </a:solidFill>
                <a:latin typeface="Calibri" panose="020F0502020204030204" pitchFamily="34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</a:rPr>
              <a:t>Complete</a:t>
            </a:r>
            <a:r>
              <a:rPr lang="en-US" dirty="0">
                <a:solidFill>
                  <a:srgbClr val="579D1C"/>
                </a:solidFill>
                <a:latin typeface="Calibri" panose="020F0502020204030204" pitchFamily="34" charset="0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lum/>
            <a:alphaModFix/>
          </a:blip>
          <a:srcRect/>
          <a:stretch>
            <a:fillRect/>
          </a:stretch>
        </p:blipFill>
        <p:spPr>
          <a:xfrm>
            <a:off x="985200" y="1600200"/>
            <a:ext cx="1857599" cy="16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5"/>
          <p:cNvSpPr/>
          <p:nvPr/>
        </p:nvSpPr>
        <p:spPr>
          <a:xfrm>
            <a:off x="3382800" y="1600200"/>
            <a:ext cx="3780000" cy="1620000"/>
          </a:xfrm>
          <a:custGeom>
            <a:avLst>
              <a:gd name="f0" fmla="val 4517"/>
              <a:gd name="f1" fmla="val 26293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*/ 5419351 1 1725033"/>
              <a:gd name="f9" fmla="val -2147483647"/>
              <a:gd name="f10" fmla="val 2147483647"/>
              <a:gd name="f11" fmla="min 0 21600"/>
              <a:gd name="f12" fmla="max 0 21600"/>
              <a:gd name="f13" fmla="+- 0 0 0"/>
              <a:gd name="f14" fmla="*/ f6 1 21600"/>
              <a:gd name="f15" fmla="*/ f7 1 21600"/>
              <a:gd name="f16" fmla="*/ f8 1 180"/>
              <a:gd name="f17" fmla="pin -2147483647 f0 2147483647"/>
              <a:gd name="f18" fmla="pin -2147483647 f1 2147483647"/>
              <a:gd name="f19" fmla="+- f12 0 f11"/>
              <a:gd name="f20" fmla="*/ f13 f3 1"/>
              <a:gd name="f21" fmla="+- f17 0 10800"/>
              <a:gd name="f22" fmla="+- f18 0 10800"/>
              <a:gd name="f23" fmla="*/ f17 f14 1"/>
              <a:gd name="f24" fmla="*/ f18 f15 1"/>
              <a:gd name="f25" fmla="*/ 3200 f14 1"/>
              <a:gd name="f26" fmla="*/ 18400 f14 1"/>
              <a:gd name="f27" fmla="*/ 18400 f15 1"/>
              <a:gd name="f28" fmla="*/ 3200 f15 1"/>
              <a:gd name="f29" fmla="*/ f19 1 2"/>
              <a:gd name="f30" fmla="*/ 10800 f14 1"/>
              <a:gd name="f31" fmla="*/ 0 f15 1"/>
              <a:gd name="f32" fmla="*/ f20 1 f5"/>
              <a:gd name="f33" fmla="*/ 3160 f14 1"/>
              <a:gd name="f34" fmla="*/ 3160 f15 1"/>
              <a:gd name="f35" fmla="*/ 0 f14 1"/>
              <a:gd name="f36" fmla="*/ 10800 f15 1"/>
              <a:gd name="f37" fmla="*/ 18440 f15 1"/>
              <a:gd name="f38" fmla="*/ 21600 f15 1"/>
              <a:gd name="f39" fmla="*/ 18440 f14 1"/>
              <a:gd name="f40" fmla="*/ 21600 f14 1"/>
              <a:gd name="f41" fmla="*/ f21 f21 1"/>
              <a:gd name="f42" fmla="*/ f22 f22 1"/>
              <a:gd name="f43" fmla="+- 0 0 f22"/>
              <a:gd name="f44" fmla="+- 0 0 f21"/>
              <a:gd name="f45" fmla="+- f11 f29 0"/>
              <a:gd name="f46" fmla="*/ f29 f29 1"/>
              <a:gd name="f47" fmla="+- f32 0 f4"/>
              <a:gd name="f48" fmla="+- f41 f42 0"/>
              <a:gd name="f49" fmla="at2 f43 f44"/>
              <a:gd name="f50" fmla="sqrt f48"/>
              <a:gd name="f51" fmla="+- f49 f4 0"/>
              <a:gd name="f52" fmla="+- f50 0 10800"/>
              <a:gd name="f53" fmla="*/ f51 f8 1"/>
              <a:gd name="f54" fmla="*/ f53 1 f3"/>
              <a:gd name="f55" fmla="+- 0 0 f54"/>
              <a:gd name="f56" fmla="val f55"/>
              <a:gd name="f57" fmla="*/ f56 1 f16"/>
              <a:gd name="f58" fmla="+- f57 0 10"/>
              <a:gd name="f59" fmla="+- f57 10 0"/>
              <a:gd name="f60" fmla="*/ f57 f16 1"/>
              <a:gd name="f61" fmla="+- 0 0 f60"/>
              <a:gd name="f62" fmla="*/ f58 f16 1"/>
              <a:gd name="f63" fmla="*/ f59 f16 1"/>
              <a:gd name="f64" fmla="*/ f61 f3 1"/>
              <a:gd name="f65" fmla="+- 0 0 f62"/>
              <a:gd name="f66" fmla="+- 0 0 f63"/>
              <a:gd name="f67" fmla="*/ f64 1 f8"/>
              <a:gd name="f68" fmla="*/ f65 f3 1"/>
              <a:gd name="f69" fmla="*/ f66 f3 1"/>
              <a:gd name="f70" fmla="+- f67 0 f4"/>
              <a:gd name="f71" fmla="*/ f68 1 f8"/>
              <a:gd name="f72" fmla="*/ f69 1 f8"/>
              <a:gd name="f73" fmla="sin 1 f70"/>
              <a:gd name="f74" fmla="cos 1 f70"/>
              <a:gd name="f75" fmla="+- f71 0 f4"/>
              <a:gd name="f76" fmla="+- f72 0 f4"/>
              <a:gd name="f77" fmla="+- 0 0 f73"/>
              <a:gd name="f78" fmla="+- 0 0 f74"/>
              <a:gd name="f79" fmla="sin 1 f75"/>
              <a:gd name="f80" fmla="cos 1 f75"/>
              <a:gd name="f81" fmla="sin 1 f76"/>
              <a:gd name="f82" fmla="cos 1 f76"/>
              <a:gd name="f83" fmla="*/ 10800 f77 1"/>
              <a:gd name="f84" fmla="*/ 10800 f78 1"/>
              <a:gd name="f85" fmla="+- 0 0 f79"/>
              <a:gd name="f86" fmla="+- 0 0 f80"/>
              <a:gd name="f87" fmla="+- 0 0 f81"/>
              <a:gd name="f88" fmla="+- 0 0 f82"/>
              <a:gd name="f89" fmla="+- f83 10800 0"/>
              <a:gd name="f90" fmla="+- f84 10800 0"/>
              <a:gd name="f91" fmla="*/ 10800 f85 1"/>
              <a:gd name="f92" fmla="*/ 10800 f86 1"/>
              <a:gd name="f93" fmla="*/ 10800 f87 1"/>
              <a:gd name="f94" fmla="*/ 10800 f88 1"/>
              <a:gd name="f95" fmla="?: f52 f17 f89"/>
              <a:gd name="f96" fmla="?: f52 f18 f90"/>
              <a:gd name="f97" fmla="+- f91 10800 0"/>
              <a:gd name="f98" fmla="+- f92 10800 0"/>
              <a:gd name="f99" fmla="+- f93 10800 0"/>
              <a:gd name="f100" fmla="+- f94 10800 0"/>
              <a:gd name="f101" fmla="+- f99 0 f45"/>
              <a:gd name="f102" fmla="+- f100 0 f45"/>
              <a:gd name="f103" fmla="+- f97 0 f45"/>
              <a:gd name="f104" fmla="+- f98 0 f45"/>
              <a:gd name="f105" fmla="*/ f95 f14 1"/>
              <a:gd name="f106" fmla="*/ f96 f15 1"/>
              <a:gd name="f107" fmla="at2 f101 f102"/>
              <a:gd name="f108" fmla="at2 f103 f104"/>
              <a:gd name="f109" fmla="+- f107 f4 0"/>
              <a:gd name="f110" fmla="+- f108 f4 0"/>
              <a:gd name="f111" fmla="*/ f109 f8 1"/>
              <a:gd name="f112" fmla="*/ f110 f8 1"/>
              <a:gd name="f113" fmla="*/ f111 1 f3"/>
              <a:gd name="f114" fmla="*/ f112 1 f3"/>
              <a:gd name="f115" fmla="+- 0 0 f113"/>
              <a:gd name="f116" fmla="+- 0 0 f114"/>
              <a:gd name="f117" fmla="+- 0 0 f115"/>
              <a:gd name="f118" fmla="+- 0 0 f116"/>
              <a:gd name="f119" fmla="*/ f117 f3 1"/>
              <a:gd name="f120" fmla="*/ f118 f3 1"/>
              <a:gd name="f121" fmla="*/ f119 1 f8"/>
              <a:gd name="f122" fmla="*/ f120 1 f8"/>
              <a:gd name="f123" fmla="+- f121 0 f4"/>
              <a:gd name="f124" fmla="+- f122 0 f4"/>
              <a:gd name="f125" fmla="cos 1 f123"/>
              <a:gd name="f126" fmla="sin 1 f123"/>
              <a:gd name="f127" fmla="+- f124 0 f123"/>
              <a:gd name="f128" fmla="+- 0 0 f125"/>
              <a:gd name="f129" fmla="+- 0 0 f126"/>
              <a:gd name="f130" fmla="+- f127 f2 0"/>
              <a:gd name="f131" fmla="*/ f29 f128 1"/>
              <a:gd name="f132" fmla="*/ f29 f129 1"/>
              <a:gd name="f133" fmla="?: f127 f127 f130"/>
              <a:gd name="f134" fmla="*/ f131 f131 1"/>
              <a:gd name="f135" fmla="*/ f132 f132 1"/>
              <a:gd name="f136" fmla="+- f134 f135 0"/>
              <a:gd name="f137" fmla="sqrt f136"/>
              <a:gd name="f138" fmla="*/ f46 1 f137"/>
              <a:gd name="f139" fmla="*/ f128 f138 1"/>
              <a:gd name="f140" fmla="*/ f129 f138 1"/>
              <a:gd name="f141" fmla="+- f45 0 f139"/>
              <a:gd name="f142" fmla="+- f45 0 f140"/>
            </a:gdLst>
            <a:ahLst>
              <a:ahXY gdRefX="f0" minX="f9" maxX="f10" gdRefY="f1" minY="f9" maxY="f10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7">
                <a:pos x="f30" y="f31"/>
              </a:cxn>
              <a:cxn ang="f47">
                <a:pos x="f33" y="f34"/>
              </a:cxn>
              <a:cxn ang="f47">
                <a:pos x="f35" y="f36"/>
              </a:cxn>
              <a:cxn ang="f47">
                <a:pos x="f33" y="f37"/>
              </a:cxn>
              <a:cxn ang="f47">
                <a:pos x="f30" y="f38"/>
              </a:cxn>
              <a:cxn ang="f47">
                <a:pos x="f39" y="f37"/>
              </a:cxn>
              <a:cxn ang="f47">
                <a:pos x="f40" y="f36"/>
              </a:cxn>
              <a:cxn ang="f47">
                <a:pos x="f39" y="f34"/>
              </a:cxn>
              <a:cxn ang="f47">
                <a:pos x="f105" y="f106"/>
              </a:cxn>
            </a:cxnLst>
            <a:rect l="f25" t="f28" r="f26" b="f27"/>
            <a:pathLst>
              <a:path w="21600" h="21600">
                <a:moveTo>
                  <a:pt x="f141" y="f142"/>
                </a:moveTo>
                <a:arcTo wR="f29" hR="f29" stAng="f123" swAng="f133"/>
                <a:lnTo>
                  <a:pt x="f95" y="f96"/>
                </a:lnTo>
                <a:close/>
              </a:path>
            </a:pathLst>
          </a:custGeom>
          <a:solidFill>
            <a:srgbClr val="CFE7F5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18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How can we ensure that an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18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ISA is complete ?</a:t>
            </a: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46</a:t>
            </a:fld>
            <a:endParaRPr lang="en-US" sz="10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76200"/>
            <a:ext cx="7416800" cy="936625"/>
          </a:xfrm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>
                <a:solidFill>
                  <a:schemeClr val="tx1"/>
                </a:solidFill>
              </a:rPr>
              <a:t>Completeness of an ISA – II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800100" y="3538538"/>
            <a:ext cx="7505700" cy="2176462"/>
          </a:xfrm>
        </p:spPr>
        <p:txBody>
          <a:bodyPr lIns="0" tIns="0" rIns="0" bIns="0"/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marL="431800" lvl="0" indent="-36513" algn="just">
              <a:buNone/>
            </a:pPr>
            <a:r>
              <a:rPr lang="en-US" dirty="0">
                <a:latin typeface="Calibri" panose="020F0502020204030204" pitchFamily="34" charset="0"/>
              </a:rPr>
              <a:t>How to ensure that we have just enough instructions such that we can implement every possible program that we might want to write 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lum/>
            <a:alphaModFix/>
          </a:blip>
          <a:srcRect/>
          <a:stretch>
            <a:fillRect/>
          </a:stretch>
        </p:blipFill>
        <p:spPr>
          <a:xfrm>
            <a:off x="3581400" y="1447800"/>
            <a:ext cx="1857599" cy="16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1"/>
          <p:cNvSpPr txBox="1">
            <a:spLocks/>
          </p:cNvSpPr>
          <p:nvPr/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47</a:t>
            </a:fld>
            <a:endParaRPr lang="en-US" sz="10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152400"/>
            <a:ext cx="7416800" cy="936625"/>
          </a:xfrm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 err="1">
                <a:solidFill>
                  <a:schemeClr val="tx1"/>
                </a:solidFill>
              </a:rPr>
              <a:t>Answer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762000" y="1600200"/>
            <a:ext cx="8382000" cy="1460500"/>
          </a:xfrm>
        </p:spPr>
        <p:txBody>
          <a:bodyPr lIns="0" tIns="0" rIns="0" bIns="0"/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Symbol" panose="05050102010706020507" pitchFamily="18" charset="2"/>
              <a:buChar char=""/>
            </a:pPr>
            <a:r>
              <a:rPr lang="en-US" sz="2800" dirty="0">
                <a:latin typeface="Calibri" panose="020F0502020204030204" pitchFamily="34" charset="0"/>
              </a:rPr>
              <a:t>Let us look at results in theoretical computer science</a:t>
            </a:r>
          </a:p>
          <a:p>
            <a:pPr lvl="0">
              <a:buSzPct val="100000"/>
              <a:buFont typeface="Symbol" panose="05050102010706020507" pitchFamily="18" charset="2"/>
              <a:buChar char=""/>
            </a:pPr>
            <a:r>
              <a:rPr lang="en-US" sz="2800" dirty="0">
                <a:latin typeface="Calibri" panose="020F0502020204030204" pitchFamily="34" charset="0"/>
              </a:rPr>
              <a:t>Is there an universal ISA ?</a:t>
            </a:r>
          </a:p>
        </p:txBody>
      </p:sp>
      <p:sp>
        <p:nvSpPr>
          <p:cNvPr id="4" name="Freeform 3"/>
          <p:cNvSpPr/>
          <p:nvPr/>
        </p:nvSpPr>
        <p:spPr>
          <a:xfrm>
            <a:off x="1346760" y="3352800"/>
            <a:ext cx="2160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18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Universal ISA</a:t>
            </a:r>
          </a:p>
        </p:txBody>
      </p:sp>
      <p:sp>
        <p:nvSpPr>
          <p:cNvPr id="5" name="Freeform 4"/>
          <p:cNvSpPr/>
          <p:nvPr/>
        </p:nvSpPr>
        <p:spPr>
          <a:xfrm>
            <a:off x="5666760" y="3352800"/>
            <a:ext cx="2160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18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Universal Machine</a:t>
            </a:r>
          </a:p>
        </p:txBody>
      </p:sp>
      <p:sp>
        <p:nvSpPr>
          <p:cNvPr id="6" name="Freeform 5"/>
          <p:cNvSpPr/>
          <p:nvPr/>
        </p:nvSpPr>
        <p:spPr>
          <a:xfrm>
            <a:off x="3686760" y="3532800"/>
            <a:ext cx="1800000" cy="54000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0047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IN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5800" y="4872762"/>
            <a:ext cx="8054106" cy="842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2400" b="0" i="0" u="none" strike="noStrike" kern="1200" dirty="0">
                <a:ln>
                  <a:noFill/>
                </a:ln>
                <a:latin typeface="Calibri" panose="020F0502020204030204" pitchFamily="34" charset="0"/>
                <a:ea typeface="Microsoft YaHei" pitchFamily="2"/>
                <a:cs typeface="Mangal" pitchFamily="2"/>
              </a:rPr>
              <a:t>The universal machine has a set of basic actions, and each such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2400" b="1" i="0" u="none" strike="noStrike" kern="1200" dirty="0">
                <a:ln>
                  <a:noFill/>
                </a:ln>
                <a:solidFill>
                  <a:srgbClr val="FF3333"/>
                </a:solidFill>
                <a:latin typeface="Calibri" panose="020F0502020204030204" pitchFamily="34" charset="0"/>
                <a:ea typeface="Microsoft YaHei" pitchFamily="2"/>
                <a:cs typeface="Mangal" pitchFamily="2"/>
              </a:rPr>
              <a:t>action</a:t>
            </a:r>
            <a:r>
              <a:rPr lang="en-IN" sz="2400" b="0" i="0" u="none" strike="noStrike" kern="1200" dirty="0">
                <a:ln>
                  <a:noFill/>
                </a:ln>
                <a:latin typeface="Calibri" panose="020F0502020204030204" pitchFamily="34" charset="0"/>
                <a:ea typeface="Microsoft YaHei" pitchFamily="2"/>
                <a:cs typeface="Mangal" pitchFamily="2"/>
              </a:rPr>
              <a:t> can be interpreted as an instruction.</a:t>
            </a:r>
          </a:p>
        </p:txBody>
      </p:sp>
      <p:sp>
        <p:nvSpPr>
          <p:cNvPr id="9" name="Slide Number Placeholder 1"/>
          <p:cNvSpPr txBox="1">
            <a:spLocks/>
          </p:cNvSpPr>
          <p:nvPr/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48</a:t>
            </a:fld>
            <a:endParaRPr lang="en-US" sz="10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206375"/>
            <a:ext cx="8991600" cy="936625"/>
          </a:xfrm>
        </p:spPr>
        <p:txBody>
          <a:bodyPr lIns="0" tIns="0" rIns="0" bIns="0" anchor="ctr">
            <a:no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>
                <a:solidFill>
                  <a:schemeClr val="tx1"/>
                </a:solidFill>
              </a:rPr>
              <a:t>The Turing Machine – Alan Turing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33400" y="1752600"/>
            <a:ext cx="8610600" cy="4419600"/>
          </a:xfrm>
        </p:spPr>
        <p:txBody>
          <a:bodyPr lIns="0" tIns="0" rIns="0" bIns="0">
            <a:normAutofit fontScale="92500" lnSpcReduction="20000"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marL="108000" lvl="0" indent="0">
              <a:buSzPct val="100000"/>
              <a:buNone/>
            </a:pPr>
            <a:endParaRPr lang="en-US" sz="3300" dirty="0">
              <a:latin typeface="Calibri" panose="020F0502020204030204" pitchFamily="34" charset="0"/>
            </a:endParaRPr>
          </a:p>
          <a:p>
            <a:pPr lvl="1">
              <a:buSzPct val="100000"/>
              <a:buFont typeface="Symbol" panose="05050102010706020507" pitchFamily="18" charset="2"/>
              <a:buChar char=""/>
            </a:pPr>
            <a:r>
              <a:rPr lang="en-US" sz="3400" dirty="0">
                <a:latin typeface="Calibri" panose="020F0502020204030204" pitchFamily="34" charset="0"/>
              </a:rPr>
              <a:t>Known as the father of computer science</a:t>
            </a:r>
          </a:p>
          <a:p>
            <a:pPr lvl="1">
              <a:buSzPct val="100000"/>
              <a:buFont typeface="Symbol" panose="05050102010706020507" pitchFamily="18" charset="2"/>
              <a:buChar char=""/>
            </a:pPr>
            <a:endParaRPr lang="en-US" sz="3400" dirty="0">
              <a:latin typeface="Calibri" panose="020F0502020204030204" pitchFamily="34" charset="0"/>
            </a:endParaRPr>
          </a:p>
          <a:p>
            <a:pPr lvl="1">
              <a:buSzPct val="100000"/>
              <a:buFont typeface="Symbol" panose="05050102010706020507" pitchFamily="18" charset="2"/>
              <a:buChar char=""/>
            </a:pPr>
            <a:r>
              <a:rPr lang="en-US" sz="3400" b="1" dirty="0">
                <a:latin typeface="Calibri" panose="020F0502020204030204" pitchFamily="34" charset="0"/>
              </a:rPr>
              <a:t>Discovered the Turing machine that is the most powerful computing device known to man</a:t>
            </a:r>
          </a:p>
          <a:p>
            <a:pPr lvl="1">
              <a:buSzPct val="100000"/>
              <a:buFont typeface="Symbol" panose="05050102010706020507" pitchFamily="18" charset="2"/>
              <a:buChar char=""/>
            </a:pPr>
            <a:endParaRPr lang="en-US" sz="3400" dirty="0">
              <a:latin typeface="Calibri" panose="020F0502020204030204" pitchFamily="34" charset="0"/>
            </a:endParaRPr>
          </a:p>
          <a:p>
            <a:pPr lvl="1">
              <a:buSzPct val="100000"/>
              <a:buFont typeface="Symbol" panose="05050102010706020507" pitchFamily="18" charset="2"/>
              <a:buChar char=""/>
            </a:pPr>
            <a:r>
              <a:rPr lang="en-US" sz="3400" dirty="0">
                <a:latin typeface="Calibri" panose="020F0502020204030204" pitchFamily="34" charset="0"/>
              </a:rPr>
              <a:t>Indian connection : His father worked with the Indian Civil Service at the time he was born. He was posted in </a:t>
            </a:r>
            <a:r>
              <a:rPr lang="en-US" sz="3400" dirty="0" err="1">
                <a:latin typeface="Calibri" panose="020F0502020204030204" pitchFamily="34" charset="0"/>
              </a:rPr>
              <a:t>Chhatrapur</a:t>
            </a:r>
            <a:r>
              <a:rPr lang="en-US" sz="3400" dirty="0">
                <a:latin typeface="Calibri" panose="020F0502020204030204" pitchFamily="34" charset="0"/>
              </a:rPr>
              <a:t>, Odisha.</a:t>
            </a:r>
          </a:p>
        </p:txBody>
      </p:sp>
      <p:sp>
        <p:nvSpPr>
          <p:cNvPr id="5" name="Slide Number Placeholder 1"/>
          <p:cNvSpPr txBox="1">
            <a:spLocks/>
          </p:cNvSpPr>
          <p:nvPr/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49</a:t>
            </a:fld>
            <a:endParaRPr lang="en-US" sz="10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914400" y="304800"/>
            <a:ext cx="6934200" cy="492443"/>
          </a:xfrm>
        </p:spPr>
        <p:txBody>
          <a:bodyPr wrap="square"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 sz="3200" dirty="0">
                <a:solidFill>
                  <a:schemeClr val="tx1"/>
                </a:solidFill>
              </a:rPr>
              <a:t>What </a:t>
            </a:r>
            <a:r>
              <a:rPr lang="fr-FR" sz="3200" dirty="0" err="1">
                <a:solidFill>
                  <a:schemeClr val="tx1"/>
                </a:solidFill>
              </a:rPr>
              <a:t>is</a:t>
            </a:r>
            <a:r>
              <a:rPr lang="fr-FR" sz="3200" dirty="0">
                <a:solidFill>
                  <a:schemeClr val="tx1"/>
                </a:solidFill>
              </a:rPr>
              <a:t> Computer Architecture ?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990600" y="2819400"/>
            <a:ext cx="8153400" cy="2501900"/>
          </a:xfrm>
        </p:spPr>
        <p:txBody>
          <a:bodyPr lIns="0" tIns="0" rIns="0" bIns="0">
            <a:no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Symbol" panose="05050102010706020507" pitchFamily="18" charset="2"/>
              <a:buChar char=""/>
            </a:pPr>
            <a:r>
              <a:rPr lang="en-US" sz="2400" dirty="0">
                <a:latin typeface="" pitchFamily="18"/>
              </a:rPr>
              <a:t>Computer Architecture</a:t>
            </a:r>
          </a:p>
          <a:p>
            <a:pPr lvl="1">
              <a:buSzPct val="100000"/>
              <a:buFont typeface="Symbol" panose="05050102010706020507" pitchFamily="18" charset="2"/>
              <a:buChar char=""/>
            </a:pPr>
            <a:r>
              <a:rPr lang="en-US" dirty="0">
                <a:latin typeface="" pitchFamily="18"/>
              </a:rPr>
              <a:t>The view of a computer as presented to software designers</a:t>
            </a:r>
          </a:p>
          <a:p>
            <a:pPr lvl="0">
              <a:buSzPct val="100000"/>
              <a:buFont typeface="Symbol" panose="05050102010706020507" pitchFamily="18" charset="2"/>
              <a:buChar char=""/>
            </a:pPr>
            <a:r>
              <a:rPr lang="en-US" sz="2400" dirty="0">
                <a:latin typeface="" pitchFamily="18"/>
              </a:rPr>
              <a:t>Computer Organization</a:t>
            </a:r>
          </a:p>
          <a:p>
            <a:pPr lvl="1">
              <a:buSzPct val="100000"/>
              <a:buFont typeface="Symbol" panose="05050102010706020507" pitchFamily="18" charset="2"/>
              <a:buChar char=""/>
            </a:pPr>
            <a:r>
              <a:rPr lang="en-US" dirty="0">
                <a:latin typeface="" pitchFamily="18"/>
              </a:rPr>
              <a:t>The actual implementation of a computer in hardware.</a:t>
            </a:r>
          </a:p>
        </p:txBody>
      </p:sp>
      <p:sp>
        <p:nvSpPr>
          <p:cNvPr id="3" name="Freeform 2"/>
          <p:cNvSpPr/>
          <p:nvPr/>
        </p:nvSpPr>
        <p:spPr>
          <a:xfrm>
            <a:off x="1242000" y="1711075"/>
            <a:ext cx="666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99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26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Answer : It is the study of computers </a:t>
            </a:r>
          </a:p>
        </p:txBody>
      </p:sp>
      <p:sp>
        <p:nvSpPr>
          <p:cNvPr id="6" name="Slide Number Placeholder 1"/>
          <p:cNvSpPr txBox="1">
            <a:spLocks/>
          </p:cNvSpPr>
          <p:nvPr/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5</a:t>
            </a:fld>
            <a:endParaRPr lang="en-US" sz="10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206375"/>
            <a:ext cx="7416800" cy="676275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>
                <a:solidFill>
                  <a:schemeClr val="tx1"/>
                </a:solidFill>
              </a:rPr>
              <a:t>Turing Machine</a:t>
            </a:r>
          </a:p>
        </p:txBody>
      </p:sp>
      <p:grpSp>
        <p:nvGrpSpPr>
          <p:cNvPr id="9" name="Group 4"/>
          <p:cNvGrpSpPr>
            <a:grpSpLocks noChangeAspect="1"/>
          </p:cNvGrpSpPr>
          <p:nvPr/>
        </p:nvGrpSpPr>
        <p:grpSpPr bwMode="auto">
          <a:xfrm>
            <a:off x="1277156" y="1700212"/>
            <a:ext cx="6613525" cy="4624388"/>
            <a:chOff x="1082" y="1007"/>
            <a:chExt cx="4166" cy="291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 bwMode="auto">
            <a:xfrm>
              <a:off x="3378" y="1727"/>
              <a:ext cx="543" cy="299"/>
            </a:xfrm>
            <a:prstGeom prst="rect">
              <a:avLst/>
            </a:prstGeom>
            <a:solidFill>
              <a:srgbClr val="A2D0D9"/>
            </a:solidFill>
            <a:ln w="14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 bwMode="auto">
            <a:xfrm>
              <a:off x="1466" y="1252"/>
              <a:ext cx="339" cy="241"/>
            </a:xfrm>
            <a:prstGeom prst="rect">
              <a:avLst/>
            </a:prstGeom>
            <a:solidFill>
              <a:srgbClr val="FFE6D5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7"/>
            <p:cNvSpPr>
              <a:spLocks noChangeArrowheads="1"/>
            </p:cNvSpPr>
            <p:nvPr/>
          </p:nvSpPr>
          <p:spPr bwMode="auto">
            <a:xfrm>
              <a:off x="1215" y="2004"/>
              <a:ext cx="1477" cy="276"/>
            </a:xfrm>
            <a:prstGeom prst="rect">
              <a:avLst/>
            </a:prstGeom>
            <a:solidFill>
              <a:srgbClr val="D5F6FF"/>
            </a:solidFill>
            <a:ln w="11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1245" y="2621"/>
              <a:ext cx="3921" cy="1299"/>
            </a:xfrm>
            <a:prstGeom prst="rect">
              <a:avLst/>
            </a:prstGeom>
            <a:solidFill>
              <a:srgbClr val="D5F6FF"/>
            </a:solidFill>
            <a:ln w="16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9"/>
            <p:cNvSpPr>
              <a:spLocks noChangeArrowheads="1"/>
            </p:cNvSpPr>
            <p:nvPr/>
          </p:nvSpPr>
          <p:spPr bwMode="auto">
            <a:xfrm>
              <a:off x="1806" y="1252"/>
              <a:ext cx="338" cy="241"/>
            </a:xfrm>
            <a:prstGeom prst="rect">
              <a:avLst/>
            </a:prstGeom>
            <a:solidFill>
              <a:srgbClr val="FFE6D5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2145" y="1252"/>
              <a:ext cx="339" cy="241"/>
            </a:xfrm>
            <a:prstGeom prst="rect">
              <a:avLst/>
            </a:prstGeom>
            <a:solidFill>
              <a:srgbClr val="FFE6D5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1"/>
            <p:cNvSpPr>
              <a:spLocks noChangeArrowheads="1"/>
            </p:cNvSpPr>
            <p:nvPr/>
          </p:nvSpPr>
          <p:spPr bwMode="auto">
            <a:xfrm>
              <a:off x="2485" y="1252"/>
              <a:ext cx="338" cy="241"/>
            </a:xfrm>
            <a:prstGeom prst="rect">
              <a:avLst/>
            </a:prstGeom>
            <a:solidFill>
              <a:srgbClr val="FFE6D5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2"/>
            <p:cNvSpPr>
              <a:spLocks noChangeArrowheads="1"/>
            </p:cNvSpPr>
            <p:nvPr/>
          </p:nvSpPr>
          <p:spPr bwMode="auto">
            <a:xfrm>
              <a:off x="2824" y="1252"/>
              <a:ext cx="339" cy="241"/>
            </a:xfrm>
            <a:prstGeom prst="rect">
              <a:avLst/>
            </a:prstGeom>
            <a:solidFill>
              <a:srgbClr val="FFE6D5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3"/>
            <p:cNvSpPr>
              <a:spLocks noChangeArrowheads="1"/>
            </p:cNvSpPr>
            <p:nvPr/>
          </p:nvSpPr>
          <p:spPr bwMode="auto">
            <a:xfrm>
              <a:off x="3164" y="1252"/>
              <a:ext cx="338" cy="241"/>
            </a:xfrm>
            <a:prstGeom prst="rect">
              <a:avLst/>
            </a:prstGeom>
            <a:solidFill>
              <a:srgbClr val="FFE6D5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4"/>
            <p:cNvSpPr>
              <a:spLocks noChangeArrowheads="1"/>
            </p:cNvSpPr>
            <p:nvPr/>
          </p:nvSpPr>
          <p:spPr bwMode="auto">
            <a:xfrm>
              <a:off x="3503" y="1252"/>
              <a:ext cx="339" cy="241"/>
            </a:xfrm>
            <a:prstGeom prst="rect">
              <a:avLst/>
            </a:prstGeom>
            <a:solidFill>
              <a:srgbClr val="FFE6D5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15"/>
            <p:cNvSpPr>
              <a:spLocks noChangeArrowheads="1"/>
            </p:cNvSpPr>
            <p:nvPr/>
          </p:nvSpPr>
          <p:spPr bwMode="auto">
            <a:xfrm>
              <a:off x="3843" y="1252"/>
              <a:ext cx="338" cy="241"/>
            </a:xfrm>
            <a:prstGeom prst="rect">
              <a:avLst/>
            </a:prstGeom>
            <a:solidFill>
              <a:srgbClr val="FFE6D5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16"/>
            <p:cNvSpPr>
              <a:spLocks noChangeArrowheads="1"/>
            </p:cNvSpPr>
            <p:nvPr/>
          </p:nvSpPr>
          <p:spPr bwMode="auto">
            <a:xfrm>
              <a:off x="4182" y="1252"/>
              <a:ext cx="338" cy="241"/>
            </a:xfrm>
            <a:prstGeom prst="rect">
              <a:avLst/>
            </a:prstGeom>
            <a:solidFill>
              <a:srgbClr val="FFE6D5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17"/>
            <p:cNvSpPr>
              <a:spLocks noChangeArrowheads="1"/>
            </p:cNvSpPr>
            <p:nvPr/>
          </p:nvSpPr>
          <p:spPr bwMode="auto">
            <a:xfrm>
              <a:off x="4522" y="1252"/>
              <a:ext cx="338" cy="241"/>
            </a:xfrm>
            <a:prstGeom prst="rect">
              <a:avLst/>
            </a:prstGeom>
            <a:solidFill>
              <a:srgbClr val="FFE6D5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18"/>
            <p:cNvSpPr>
              <a:spLocks noChangeShapeType="1"/>
            </p:cNvSpPr>
            <p:nvPr/>
          </p:nvSpPr>
          <p:spPr bwMode="auto">
            <a:xfrm>
              <a:off x="4867" y="1355"/>
              <a:ext cx="381" cy="0"/>
            </a:xfrm>
            <a:prstGeom prst="line">
              <a:avLst/>
            </a:prstGeom>
            <a:noFill/>
            <a:ln w="11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9"/>
            <p:cNvSpPr>
              <a:spLocks/>
            </p:cNvSpPr>
            <p:nvPr/>
          </p:nvSpPr>
          <p:spPr bwMode="auto">
            <a:xfrm>
              <a:off x="5085" y="1308"/>
              <a:ext cx="163" cy="93"/>
            </a:xfrm>
            <a:custGeom>
              <a:avLst/>
              <a:gdLst>
                <a:gd name="T0" fmla="*/ 47 w 163"/>
                <a:gd name="T1" fmla="*/ 47 h 93"/>
                <a:gd name="T2" fmla="*/ 0 w 163"/>
                <a:gd name="T3" fmla="*/ 93 h 93"/>
                <a:gd name="T4" fmla="*/ 163 w 163"/>
                <a:gd name="T5" fmla="*/ 47 h 93"/>
                <a:gd name="T6" fmla="*/ 0 w 163"/>
                <a:gd name="T7" fmla="*/ 0 h 93"/>
                <a:gd name="T8" fmla="*/ 47 w 163"/>
                <a:gd name="T9" fmla="*/ 47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93">
                  <a:moveTo>
                    <a:pt x="47" y="47"/>
                  </a:moveTo>
                  <a:lnTo>
                    <a:pt x="0" y="93"/>
                  </a:lnTo>
                  <a:lnTo>
                    <a:pt x="163" y="47"/>
                  </a:lnTo>
                  <a:lnTo>
                    <a:pt x="0" y="0"/>
                  </a:lnTo>
                  <a:lnTo>
                    <a:pt x="47" y="47"/>
                  </a:lnTo>
                  <a:close/>
                </a:path>
              </a:pathLst>
            </a:custGeom>
            <a:solidFill>
              <a:srgbClr val="000000"/>
            </a:solidFill>
            <a:ln w="11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0"/>
            <p:cNvSpPr>
              <a:spLocks noChangeShapeType="1"/>
            </p:cNvSpPr>
            <p:nvPr/>
          </p:nvSpPr>
          <p:spPr bwMode="auto">
            <a:xfrm flipH="1">
              <a:off x="1082" y="1367"/>
              <a:ext cx="380" cy="0"/>
            </a:xfrm>
            <a:prstGeom prst="line">
              <a:avLst/>
            </a:prstGeom>
            <a:noFill/>
            <a:ln w="11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1"/>
            <p:cNvSpPr>
              <a:spLocks/>
            </p:cNvSpPr>
            <p:nvPr/>
          </p:nvSpPr>
          <p:spPr bwMode="auto">
            <a:xfrm>
              <a:off x="1082" y="1320"/>
              <a:ext cx="163" cy="93"/>
            </a:xfrm>
            <a:custGeom>
              <a:avLst/>
              <a:gdLst>
                <a:gd name="T0" fmla="*/ 116 w 163"/>
                <a:gd name="T1" fmla="*/ 47 h 93"/>
                <a:gd name="T2" fmla="*/ 163 w 163"/>
                <a:gd name="T3" fmla="*/ 0 h 93"/>
                <a:gd name="T4" fmla="*/ 0 w 163"/>
                <a:gd name="T5" fmla="*/ 47 h 93"/>
                <a:gd name="T6" fmla="*/ 163 w 163"/>
                <a:gd name="T7" fmla="*/ 93 h 93"/>
                <a:gd name="T8" fmla="*/ 116 w 163"/>
                <a:gd name="T9" fmla="*/ 47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93">
                  <a:moveTo>
                    <a:pt x="116" y="47"/>
                  </a:moveTo>
                  <a:lnTo>
                    <a:pt x="163" y="0"/>
                  </a:lnTo>
                  <a:lnTo>
                    <a:pt x="0" y="47"/>
                  </a:lnTo>
                  <a:lnTo>
                    <a:pt x="163" y="93"/>
                  </a:lnTo>
                  <a:lnTo>
                    <a:pt x="116" y="47"/>
                  </a:lnTo>
                  <a:close/>
                </a:path>
              </a:pathLst>
            </a:custGeom>
            <a:solidFill>
              <a:srgbClr val="000000"/>
            </a:solidFill>
            <a:ln w="11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2"/>
            <p:cNvSpPr>
              <a:spLocks noChangeArrowheads="1"/>
            </p:cNvSpPr>
            <p:nvPr/>
          </p:nvSpPr>
          <p:spPr bwMode="auto">
            <a:xfrm>
              <a:off x="2518" y="1007"/>
              <a:ext cx="1085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Bitstream Vera Sans"/>
                </a:rPr>
                <a:t>Infinite Tape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9" name="Rectangle 23"/>
            <p:cNvSpPr>
              <a:spLocks noChangeArrowheads="1"/>
            </p:cNvSpPr>
            <p:nvPr/>
          </p:nvSpPr>
          <p:spPr bwMode="auto">
            <a:xfrm>
              <a:off x="1357" y="2016"/>
              <a:ext cx="1279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Bitstream Vera Sans"/>
                </a:rPr>
                <a:t>State Register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30" name="Freeform 24"/>
            <p:cNvSpPr>
              <a:spLocks/>
            </p:cNvSpPr>
            <p:nvPr/>
          </p:nvSpPr>
          <p:spPr bwMode="auto">
            <a:xfrm>
              <a:off x="3474" y="1429"/>
              <a:ext cx="185" cy="300"/>
            </a:xfrm>
            <a:custGeom>
              <a:avLst/>
              <a:gdLst>
                <a:gd name="T0" fmla="*/ 201 w 307"/>
                <a:gd name="T1" fmla="*/ 502 h 502"/>
                <a:gd name="T2" fmla="*/ 201 w 307"/>
                <a:gd name="T3" fmla="*/ 303 h 502"/>
                <a:gd name="T4" fmla="*/ 0 w 307"/>
                <a:gd name="T5" fmla="*/ 303 h 502"/>
                <a:gd name="T6" fmla="*/ 307 w 307"/>
                <a:gd name="T7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502">
                  <a:moveTo>
                    <a:pt x="201" y="502"/>
                  </a:moveTo>
                  <a:lnTo>
                    <a:pt x="201" y="303"/>
                  </a:lnTo>
                  <a:lnTo>
                    <a:pt x="0" y="303"/>
                  </a:lnTo>
                  <a:lnTo>
                    <a:pt x="307" y="0"/>
                  </a:lnTo>
                </a:path>
              </a:pathLst>
            </a:custGeom>
            <a:solidFill>
              <a:srgbClr val="A2D0D9"/>
            </a:solidFill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5"/>
            <p:cNvSpPr>
              <a:spLocks/>
            </p:cNvSpPr>
            <p:nvPr/>
          </p:nvSpPr>
          <p:spPr bwMode="auto">
            <a:xfrm>
              <a:off x="3655" y="1432"/>
              <a:ext cx="185" cy="300"/>
            </a:xfrm>
            <a:custGeom>
              <a:avLst/>
              <a:gdLst>
                <a:gd name="T0" fmla="*/ 106 w 307"/>
                <a:gd name="T1" fmla="*/ 502 h 502"/>
                <a:gd name="T2" fmla="*/ 106 w 307"/>
                <a:gd name="T3" fmla="*/ 303 h 502"/>
                <a:gd name="T4" fmla="*/ 307 w 307"/>
                <a:gd name="T5" fmla="*/ 303 h 502"/>
                <a:gd name="T6" fmla="*/ 0 w 307"/>
                <a:gd name="T7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502">
                  <a:moveTo>
                    <a:pt x="106" y="502"/>
                  </a:moveTo>
                  <a:lnTo>
                    <a:pt x="106" y="303"/>
                  </a:lnTo>
                  <a:lnTo>
                    <a:pt x="307" y="303"/>
                  </a:lnTo>
                  <a:lnTo>
                    <a:pt x="0" y="0"/>
                  </a:lnTo>
                </a:path>
              </a:pathLst>
            </a:custGeom>
            <a:solidFill>
              <a:srgbClr val="A2D0D9"/>
            </a:solidFill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6"/>
            <p:cNvSpPr>
              <a:spLocks noChangeShapeType="1"/>
            </p:cNvSpPr>
            <p:nvPr/>
          </p:nvSpPr>
          <p:spPr bwMode="auto">
            <a:xfrm>
              <a:off x="3598" y="1726"/>
              <a:ext cx="125" cy="0"/>
            </a:xfrm>
            <a:prstGeom prst="line">
              <a:avLst/>
            </a:prstGeom>
            <a:noFill/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7"/>
            <p:cNvSpPr>
              <a:spLocks/>
            </p:cNvSpPr>
            <p:nvPr/>
          </p:nvSpPr>
          <p:spPr bwMode="auto">
            <a:xfrm>
              <a:off x="3489" y="1440"/>
              <a:ext cx="337" cy="280"/>
            </a:xfrm>
            <a:custGeom>
              <a:avLst/>
              <a:gdLst>
                <a:gd name="T0" fmla="*/ 113 w 337"/>
                <a:gd name="T1" fmla="*/ 222 h 280"/>
                <a:gd name="T2" fmla="*/ 113 w 337"/>
                <a:gd name="T3" fmla="*/ 164 h 280"/>
                <a:gd name="T4" fmla="*/ 56 w 337"/>
                <a:gd name="T5" fmla="*/ 164 h 280"/>
                <a:gd name="T6" fmla="*/ 0 w 337"/>
                <a:gd name="T7" fmla="*/ 164 h 280"/>
                <a:gd name="T8" fmla="*/ 83 w 337"/>
                <a:gd name="T9" fmla="*/ 82 h 280"/>
                <a:gd name="T10" fmla="*/ 167 w 337"/>
                <a:gd name="T11" fmla="*/ 0 h 280"/>
                <a:gd name="T12" fmla="*/ 252 w 337"/>
                <a:gd name="T13" fmla="*/ 83 h 280"/>
                <a:gd name="T14" fmla="*/ 337 w 337"/>
                <a:gd name="T15" fmla="*/ 167 h 280"/>
                <a:gd name="T16" fmla="*/ 281 w 337"/>
                <a:gd name="T17" fmla="*/ 167 h 280"/>
                <a:gd name="T18" fmla="*/ 224 w 337"/>
                <a:gd name="T19" fmla="*/ 167 h 280"/>
                <a:gd name="T20" fmla="*/ 224 w 337"/>
                <a:gd name="T21" fmla="*/ 224 h 280"/>
                <a:gd name="T22" fmla="*/ 224 w 337"/>
                <a:gd name="T23" fmla="*/ 280 h 280"/>
                <a:gd name="T24" fmla="*/ 169 w 337"/>
                <a:gd name="T25" fmla="*/ 280 h 280"/>
                <a:gd name="T26" fmla="*/ 113 w 337"/>
                <a:gd name="T27" fmla="*/ 280 h 280"/>
                <a:gd name="T28" fmla="*/ 113 w 337"/>
                <a:gd name="T29" fmla="*/ 222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7" h="280">
                  <a:moveTo>
                    <a:pt x="113" y="222"/>
                  </a:moveTo>
                  <a:lnTo>
                    <a:pt x="113" y="164"/>
                  </a:lnTo>
                  <a:lnTo>
                    <a:pt x="56" y="164"/>
                  </a:lnTo>
                  <a:lnTo>
                    <a:pt x="0" y="164"/>
                  </a:lnTo>
                  <a:lnTo>
                    <a:pt x="83" y="82"/>
                  </a:lnTo>
                  <a:lnTo>
                    <a:pt x="167" y="0"/>
                  </a:lnTo>
                  <a:lnTo>
                    <a:pt x="252" y="83"/>
                  </a:lnTo>
                  <a:lnTo>
                    <a:pt x="337" y="167"/>
                  </a:lnTo>
                  <a:lnTo>
                    <a:pt x="281" y="167"/>
                  </a:lnTo>
                  <a:lnTo>
                    <a:pt x="224" y="167"/>
                  </a:lnTo>
                  <a:lnTo>
                    <a:pt x="224" y="224"/>
                  </a:lnTo>
                  <a:lnTo>
                    <a:pt x="224" y="280"/>
                  </a:lnTo>
                  <a:lnTo>
                    <a:pt x="169" y="280"/>
                  </a:lnTo>
                  <a:lnTo>
                    <a:pt x="113" y="280"/>
                  </a:lnTo>
                  <a:lnTo>
                    <a:pt x="113" y="222"/>
                  </a:lnTo>
                  <a:close/>
                </a:path>
              </a:pathLst>
            </a:custGeom>
            <a:solidFill>
              <a:srgbClr val="A2D0D9"/>
            </a:solidFill>
            <a:ln w="2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3218" y="2037"/>
              <a:ext cx="896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3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Bitstream Vera Sans"/>
                </a:rPr>
                <a:t>Tape Head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35" name="Line 29"/>
            <p:cNvSpPr>
              <a:spLocks noChangeShapeType="1"/>
            </p:cNvSpPr>
            <p:nvPr/>
          </p:nvSpPr>
          <p:spPr bwMode="auto">
            <a:xfrm flipH="1">
              <a:off x="2991" y="1861"/>
              <a:ext cx="381" cy="0"/>
            </a:xfrm>
            <a:prstGeom prst="line">
              <a:avLst/>
            </a:prstGeom>
            <a:noFill/>
            <a:ln w="18" cap="flat">
              <a:solidFill>
                <a:srgbClr val="1723D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0"/>
            <p:cNvSpPr>
              <a:spLocks/>
            </p:cNvSpPr>
            <p:nvPr/>
          </p:nvSpPr>
          <p:spPr bwMode="auto">
            <a:xfrm>
              <a:off x="2967" y="1817"/>
              <a:ext cx="121" cy="88"/>
            </a:xfrm>
            <a:custGeom>
              <a:avLst/>
              <a:gdLst>
                <a:gd name="T0" fmla="*/ 201 w 201"/>
                <a:gd name="T1" fmla="*/ 147 h 147"/>
                <a:gd name="T2" fmla="*/ 0 w 201"/>
                <a:gd name="T3" fmla="*/ 74 h 147"/>
                <a:gd name="T4" fmla="*/ 201 w 201"/>
                <a:gd name="T5" fmla="*/ 0 h 147"/>
                <a:gd name="T6" fmla="*/ 201 w 201"/>
                <a:gd name="T7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" h="147">
                  <a:moveTo>
                    <a:pt x="201" y="147"/>
                  </a:moveTo>
                  <a:lnTo>
                    <a:pt x="0" y="74"/>
                  </a:lnTo>
                  <a:lnTo>
                    <a:pt x="201" y="0"/>
                  </a:lnTo>
                  <a:cubicBezTo>
                    <a:pt x="169" y="43"/>
                    <a:pt x="169" y="103"/>
                    <a:pt x="201" y="14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1"/>
            <p:cNvSpPr>
              <a:spLocks noChangeShapeType="1"/>
            </p:cNvSpPr>
            <p:nvPr/>
          </p:nvSpPr>
          <p:spPr bwMode="auto">
            <a:xfrm>
              <a:off x="3917" y="1861"/>
              <a:ext cx="381" cy="0"/>
            </a:xfrm>
            <a:prstGeom prst="line">
              <a:avLst/>
            </a:prstGeom>
            <a:noFill/>
            <a:ln w="18" cap="flat">
              <a:solidFill>
                <a:srgbClr val="1723D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32"/>
            <p:cNvSpPr>
              <a:spLocks noChangeArrowheads="1"/>
            </p:cNvSpPr>
            <p:nvPr/>
          </p:nvSpPr>
          <p:spPr bwMode="auto">
            <a:xfrm>
              <a:off x="3165" y="1666"/>
              <a:ext cx="192" cy="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3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Bitstream Vera Sans"/>
                </a:rPr>
                <a:t>L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39" name="Rectangle 33"/>
            <p:cNvSpPr>
              <a:spLocks noChangeArrowheads="1"/>
            </p:cNvSpPr>
            <p:nvPr/>
          </p:nvSpPr>
          <p:spPr bwMode="auto">
            <a:xfrm>
              <a:off x="4003" y="1651"/>
              <a:ext cx="224" cy="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3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Bitstream Vera Sans"/>
                </a:rPr>
                <a:t>R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40" name="Rectangle 34"/>
            <p:cNvSpPr>
              <a:spLocks noChangeArrowheads="1"/>
            </p:cNvSpPr>
            <p:nvPr/>
          </p:nvSpPr>
          <p:spPr bwMode="auto">
            <a:xfrm>
              <a:off x="2526" y="2631"/>
              <a:ext cx="114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Bitstream Vera Sans"/>
                </a:rPr>
                <a:t>Action Table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41" name="Freeform 35"/>
            <p:cNvSpPr>
              <a:spLocks/>
            </p:cNvSpPr>
            <p:nvPr/>
          </p:nvSpPr>
          <p:spPr bwMode="auto">
            <a:xfrm>
              <a:off x="4201" y="1817"/>
              <a:ext cx="121" cy="88"/>
            </a:xfrm>
            <a:custGeom>
              <a:avLst/>
              <a:gdLst>
                <a:gd name="T0" fmla="*/ 0 w 201"/>
                <a:gd name="T1" fmla="*/ 0 h 148"/>
                <a:gd name="T2" fmla="*/ 201 w 201"/>
                <a:gd name="T3" fmla="*/ 74 h 148"/>
                <a:gd name="T4" fmla="*/ 0 w 201"/>
                <a:gd name="T5" fmla="*/ 148 h 148"/>
                <a:gd name="T6" fmla="*/ 0 w 201"/>
                <a:gd name="T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" h="148">
                  <a:moveTo>
                    <a:pt x="0" y="0"/>
                  </a:moveTo>
                  <a:lnTo>
                    <a:pt x="201" y="74"/>
                  </a:lnTo>
                  <a:lnTo>
                    <a:pt x="0" y="148"/>
                  </a:lnTo>
                  <a:cubicBezTo>
                    <a:pt x="32" y="104"/>
                    <a:pt x="32" y="4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36"/>
            <p:cNvSpPr>
              <a:spLocks noChangeShapeType="1"/>
            </p:cNvSpPr>
            <p:nvPr/>
          </p:nvSpPr>
          <p:spPr bwMode="auto">
            <a:xfrm>
              <a:off x="2315" y="2857"/>
              <a:ext cx="1812" cy="0"/>
            </a:xfrm>
            <a:prstGeom prst="line">
              <a:avLst/>
            </a:prstGeom>
            <a:noFill/>
            <a:ln w="17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388280" y="4765759"/>
            <a:ext cx="6536520" cy="3466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18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(old state, old symbol) -&gt; (new state, new symbol, left/right)</a:t>
            </a:r>
          </a:p>
        </p:txBody>
      </p:sp>
      <p:sp>
        <p:nvSpPr>
          <p:cNvPr id="44" name="Slide Number Placeholder 1"/>
          <p:cNvSpPr txBox="1">
            <a:spLocks/>
          </p:cNvSpPr>
          <p:nvPr/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50</a:t>
            </a:fld>
            <a:endParaRPr lang="en-US" sz="1000" dirty="0">
              <a:latin typeface="Calibri" panose="020F0502020204030204" pitchFamily="34" charset="0"/>
            </a:endParaRPr>
          </a:p>
        </p:txBody>
      </p:sp>
      <p:sp>
        <p:nvSpPr>
          <p:cNvPr id="3" name="Oval Callout 2"/>
          <p:cNvSpPr/>
          <p:nvPr/>
        </p:nvSpPr>
        <p:spPr>
          <a:xfrm>
            <a:off x="0" y="3886200"/>
            <a:ext cx="2438400" cy="990600"/>
          </a:xfrm>
          <a:prstGeom prst="wedgeEllipseCallout">
            <a:avLst>
              <a:gd name="adj1" fmla="val 176644"/>
              <a:gd name="adj2" fmla="val -14083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 tape head can  only move left or right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152400"/>
            <a:ext cx="8763000" cy="936625"/>
          </a:xfrm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 err="1">
                <a:solidFill>
                  <a:schemeClr val="tx1"/>
                </a:solidFill>
              </a:rPr>
              <a:t>Operation</a:t>
            </a:r>
            <a:r>
              <a:rPr lang="fr-FR" dirty="0">
                <a:solidFill>
                  <a:schemeClr val="tx1"/>
                </a:solidFill>
              </a:rPr>
              <a:t> of a Turing Machine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990600" y="1447800"/>
            <a:ext cx="8153400" cy="4648200"/>
          </a:xfrm>
        </p:spPr>
        <p:txBody>
          <a:bodyPr lIns="0" tIns="0" rIns="0" bIns="0">
            <a:no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Symbol" panose="05050102010706020507" pitchFamily="18" charset="2"/>
              <a:buChar char=""/>
            </a:pPr>
            <a:r>
              <a:rPr lang="en-US" sz="2200" dirty="0">
                <a:latin typeface="Calibri" panose="020F0502020204030204" pitchFamily="34" charset="0"/>
              </a:rPr>
              <a:t>There is an </a:t>
            </a:r>
            <a:r>
              <a:rPr lang="en-US" sz="2200" dirty="0" err="1">
                <a:solidFill>
                  <a:srgbClr val="FF3366"/>
                </a:solidFill>
                <a:latin typeface="Calibri" panose="020F0502020204030204" pitchFamily="34" charset="0"/>
              </a:rPr>
              <a:t>inifinite</a:t>
            </a:r>
            <a:r>
              <a:rPr lang="en-US" sz="2200" dirty="0">
                <a:solidFill>
                  <a:srgbClr val="FF3366"/>
                </a:solidFill>
                <a:latin typeface="Calibri" panose="020F0502020204030204" pitchFamily="34" charset="0"/>
              </a:rPr>
              <a:t> tape</a:t>
            </a:r>
            <a:r>
              <a:rPr lang="en-US" sz="2200" dirty="0">
                <a:latin typeface="Calibri" panose="020F0502020204030204" pitchFamily="34" charset="0"/>
              </a:rPr>
              <a:t> that extends to the left and right. It consists of an infinite number of cells.</a:t>
            </a:r>
          </a:p>
          <a:p>
            <a:pPr lvl="0">
              <a:buSzPct val="100000"/>
              <a:buFont typeface="Symbol" panose="05050102010706020507" pitchFamily="18" charset="2"/>
              <a:buChar char=""/>
            </a:pPr>
            <a:r>
              <a:rPr lang="en-US" sz="2200" dirty="0">
                <a:latin typeface="Calibri" panose="020F0502020204030204" pitchFamily="34" charset="0"/>
              </a:rPr>
              <a:t>The tape head points to a </a:t>
            </a:r>
            <a:r>
              <a:rPr lang="en-US" sz="2200" dirty="0">
                <a:solidFill>
                  <a:srgbClr val="00AE00"/>
                </a:solidFill>
                <a:latin typeface="Calibri" panose="020F0502020204030204" pitchFamily="34" charset="0"/>
              </a:rPr>
              <a:t>cell</a:t>
            </a:r>
            <a:r>
              <a:rPr lang="en-US" sz="2200" dirty="0">
                <a:latin typeface="Calibri" panose="020F0502020204030204" pitchFamily="34" charset="0"/>
              </a:rPr>
              <a:t>, and can either move 1 cell to the left or right</a:t>
            </a:r>
          </a:p>
          <a:p>
            <a:pPr lvl="0">
              <a:buSzPct val="100000"/>
              <a:buFont typeface="Symbol" panose="05050102010706020507" pitchFamily="18" charset="2"/>
              <a:buChar char=""/>
            </a:pPr>
            <a:r>
              <a:rPr lang="en-US" sz="2200" dirty="0">
                <a:latin typeface="Calibri" panose="020F0502020204030204" pitchFamily="34" charset="0"/>
              </a:rPr>
              <a:t>Based on the symbol in the </a:t>
            </a:r>
            <a:r>
              <a:rPr lang="en-US" sz="2200" dirty="0">
                <a:solidFill>
                  <a:srgbClr val="00AE00"/>
                </a:solidFill>
                <a:latin typeface="Calibri" panose="020F0502020204030204" pitchFamily="34" charset="0"/>
              </a:rPr>
              <a:t>cell</a:t>
            </a:r>
            <a:r>
              <a:rPr lang="en-US" sz="2200" dirty="0">
                <a:latin typeface="Calibri" panose="020F0502020204030204" pitchFamily="34" charset="0"/>
              </a:rPr>
              <a:t>, and its </a:t>
            </a:r>
            <a:r>
              <a:rPr lang="en-US" sz="2200" dirty="0">
                <a:solidFill>
                  <a:srgbClr val="FF3333"/>
                </a:solidFill>
                <a:latin typeface="Calibri" panose="020F0502020204030204" pitchFamily="34" charset="0"/>
              </a:rPr>
              <a:t>current state</a:t>
            </a:r>
            <a:r>
              <a:rPr lang="en-US" sz="2200" dirty="0">
                <a:latin typeface="Calibri" panose="020F0502020204030204" pitchFamily="34" charset="0"/>
              </a:rPr>
              <a:t>, the Turing machine computes the transition :</a:t>
            </a:r>
          </a:p>
          <a:p>
            <a:pPr lvl="1">
              <a:buSzPct val="100000"/>
              <a:buFont typeface="Symbol" panose="05050102010706020507" pitchFamily="18" charset="2"/>
              <a:buChar char=""/>
            </a:pPr>
            <a:r>
              <a:rPr lang="en-US" sz="2200" dirty="0">
                <a:latin typeface="Calibri" panose="020F0502020204030204" pitchFamily="34" charset="0"/>
              </a:rPr>
              <a:t>Computes the </a:t>
            </a:r>
            <a:r>
              <a:rPr lang="en-US" sz="2200" dirty="0">
                <a:solidFill>
                  <a:srgbClr val="FF3333"/>
                </a:solidFill>
                <a:latin typeface="Calibri" panose="020F0502020204030204" pitchFamily="34" charset="0"/>
              </a:rPr>
              <a:t>next state</a:t>
            </a:r>
          </a:p>
          <a:p>
            <a:pPr lvl="1">
              <a:buSzPct val="100000"/>
              <a:buFont typeface="Symbol" panose="05050102010706020507" pitchFamily="18" charset="2"/>
              <a:buChar char=""/>
            </a:pPr>
            <a:r>
              <a:rPr lang="en-US" sz="2200" dirty="0">
                <a:latin typeface="Calibri" panose="020F0502020204030204" pitchFamily="34" charset="0"/>
              </a:rPr>
              <a:t>Overwrites the symbol in the </a:t>
            </a:r>
            <a:r>
              <a:rPr lang="en-US" sz="2200" dirty="0">
                <a:solidFill>
                  <a:srgbClr val="00AE00"/>
                </a:solidFill>
                <a:latin typeface="Calibri" panose="020F0502020204030204" pitchFamily="34" charset="0"/>
              </a:rPr>
              <a:t>cell</a:t>
            </a:r>
            <a:r>
              <a:rPr lang="en-US" sz="2200" dirty="0">
                <a:latin typeface="Calibri" panose="020F0502020204030204" pitchFamily="34" charset="0"/>
              </a:rPr>
              <a:t> (or keeps it the same)</a:t>
            </a:r>
          </a:p>
          <a:p>
            <a:pPr lvl="1">
              <a:buSzPct val="100000"/>
              <a:buFont typeface="Symbol" panose="05050102010706020507" pitchFamily="18" charset="2"/>
              <a:buChar char=""/>
            </a:pPr>
            <a:r>
              <a:rPr lang="en-US" sz="2200" dirty="0">
                <a:latin typeface="Calibri" panose="020F0502020204030204" pitchFamily="34" charset="0"/>
              </a:rPr>
              <a:t>Moves to the left or right by 1</a:t>
            </a:r>
            <a:r>
              <a:rPr lang="en-US" sz="2200" dirty="0">
                <a:solidFill>
                  <a:srgbClr val="00AE00"/>
                </a:solidFill>
                <a:latin typeface="Calibri" panose="020F0502020204030204" pitchFamily="34" charset="0"/>
              </a:rPr>
              <a:t> cell</a:t>
            </a:r>
          </a:p>
          <a:p>
            <a:pPr lvl="0">
              <a:buSzPct val="100000"/>
              <a:buFont typeface="Symbol" panose="05050102010706020507" pitchFamily="18" charset="2"/>
              <a:buChar char=""/>
            </a:pPr>
            <a:r>
              <a:rPr lang="en-US" sz="2200" dirty="0">
                <a:latin typeface="Calibri" panose="020F0502020204030204" pitchFamily="34" charset="0"/>
              </a:rPr>
              <a:t>The</a:t>
            </a:r>
            <a:r>
              <a:rPr lang="en-US" sz="2200" dirty="0">
                <a:solidFill>
                  <a:srgbClr val="DD4814"/>
                </a:solidFill>
                <a:latin typeface="Calibri" panose="020F0502020204030204" pitchFamily="34" charset="0"/>
              </a:rPr>
              <a:t> action table</a:t>
            </a:r>
            <a:r>
              <a:rPr lang="en-US" sz="2200" dirty="0">
                <a:latin typeface="Calibri" panose="020F0502020204030204" pitchFamily="34" charset="0"/>
              </a:rPr>
              <a:t> records the rules for the transitions.</a:t>
            </a:r>
          </a:p>
        </p:txBody>
      </p:sp>
      <p:sp>
        <p:nvSpPr>
          <p:cNvPr id="5" name="Slide Number Placeholder 1"/>
          <p:cNvSpPr txBox="1">
            <a:spLocks/>
          </p:cNvSpPr>
          <p:nvPr/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51</a:t>
            </a:fld>
            <a:endParaRPr lang="en-US" sz="10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727200" y="130175"/>
            <a:ext cx="7416800" cy="936625"/>
          </a:xfrm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 err="1">
                <a:solidFill>
                  <a:schemeClr val="tx1"/>
                </a:solidFill>
              </a:rPr>
              <a:t>Example</a:t>
            </a:r>
            <a:r>
              <a:rPr lang="fr-FR" dirty="0">
                <a:solidFill>
                  <a:schemeClr val="tx1"/>
                </a:solidFill>
              </a:rPr>
              <a:t> of a Turing Machine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1727200" y="4140200"/>
            <a:ext cx="7416800" cy="1985963"/>
          </a:xfrm>
        </p:spPr>
        <p:txBody>
          <a:bodyPr lIns="0" tIns="0" rIns="0" bIns="0"/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Symbol" panose="05050102010706020507" pitchFamily="18" charset="2"/>
              <a:buChar char=""/>
            </a:pPr>
            <a:r>
              <a:rPr lang="en-US" sz="2000" dirty="0">
                <a:latin typeface="Calibri" panose="020F0502020204030204" pitchFamily="34" charset="0"/>
              </a:rPr>
              <a:t>Start from the rightmost position. (state = 1)</a:t>
            </a:r>
          </a:p>
          <a:p>
            <a:pPr lvl="0">
              <a:buSzPct val="100000"/>
              <a:buFont typeface="Symbol" panose="05050102010706020507" pitchFamily="18" charset="2"/>
              <a:buChar char=""/>
            </a:pPr>
            <a:r>
              <a:rPr lang="en-US" sz="2000" dirty="0">
                <a:latin typeface="Calibri" panose="020F0502020204030204" pitchFamily="34" charset="0"/>
              </a:rPr>
              <a:t>If (state = 1), replace a number x, by x+1 mod 10</a:t>
            </a:r>
          </a:p>
          <a:p>
            <a:pPr lvl="0">
              <a:buSzPct val="100000"/>
              <a:buFont typeface="Symbol" panose="05050102010706020507" pitchFamily="18" charset="2"/>
              <a:buChar char=""/>
            </a:pPr>
            <a:r>
              <a:rPr lang="en-US" sz="2000" dirty="0">
                <a:latin typeface="Calibri" panose="020F0502020204030204" pitchFamily="34" charset="0"/>
              </a:rPr>
              <a:t>The new state is equal to the value of the carry</a:t>
            </a:r>
          </a:p>
          <a:p>
            <a:pPr lvl="0">
              <a:buSzPct val="100000"/>
              <a:buFont typeface="Symbol" panose="05050102010706020507" pitchFamily="18" charset="2"/>
              <a:buChar char=""/>
            </a:pPr>
            <a:r>
              <a:rPr lang="en-US" sz="2000" dirty="0">
                <a:latin typeface="Calibri" panose="020F0502020204030204" pitchFamily="34" charset="0"/>
              </a:rPr>
              <a:t>Keep going left till the '$' sign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60000" y="1529139"/>
            <a:ext cx="683193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i="1" dirty="0">
                <a:latin typeface="Calibri" panose="020F0502020204030204" pitchFamily="34" charset="0"/>
              </a:rPr>
              <a:t>Design a Turing machine to increment a number by 1.</a:t>
            </a:r>
          </a:p>
        </p:txBody>
      </p:sp>
      <p:grpSp>
        <p:nvGrpSpPr>
          <p:cNvPr id="9" name="Group 4"/>
          <p:cNvGrpSpPr>
            <a:grpSpLocks noChangeAspect="1"/>
          </p:cNvGrpSpPr>
          <p:nvPr/>
        </p:nvGrpSpPr>
        <p:grpSpPr bwMode="auto">
          <a:xfrm>
            <a:off x="2625725" y="2209800"/>
            <a:ext cx="5465763" cy="1698625"/>
            <a:chOff x="1654" y="1392"/>
            <a:chExt cx="3443" cy="1070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/>
          </p:nvSpPr>
          <p:spPr bwMode="auto">
            <a:xfrm>
              <a:off x="1654" y="1392"/>
              <a:ext cx="3443" cy="1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5"/>
            <p:cNvSpPr>
              <a:spLocks noChangeArrowheads="1"/>
            </p:cNvSpPr>
            <p:nvPr/>
          </p:nvSpPr>
          <p:spPr bwMode="auto">
            <a:xfrm>
              <a:off x="3601" y="1929"/>
              <a:ext cx="541" cy="300"/>
            </a:xfrm>
            <a:prstGeom prst="rect">
              <a:avLst/>
            </a:prstGeom>
            <a:solidFill>
              <a:srgbClr val="A2D0D9"/>
            </a:solidFill>
            <a:ln w="14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 bwMode="auto">
            <a:xfrm>
              <a:off x="1693" y="1410"/>
              <a:ext cx="338" cy="242"/>
            </a:xfrm>
            <a:prstGeom prst="rect">
              <a:avLst/>
            </a:prstGeom>
            <a:solidFill>
              <a:srgbClr val="FFE6D5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7"/>
            <p:cNvSpPr>
              <a:spLocks noChangeArrowheads="1"/>
            </p:cNvSpPr>
            <p:nvPr/>
          </p:nvSpPr>
          <p:spPr bwMode="auto">
            <a:xfrm>
              <a:off x="2032" y="1410"/>
              <a:ext cx="337" cy="242"/>
            </a:xfrm>
            <a:prstGeom prst="rect">
              <a:avLst/>
            </a:prstGeom>
            <a:solidFill>
              <a:srgbClr val="FFE6D5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2371" y="1410"/>
              <a:ext cx="337" cy="242"/>
            </a:xfrm>
            <a:prstGeom prst="rect">
              <a:avLst/>
            </a:prstGeom>
            <a:solidFill>
              <a:srgbClr val="FFE6D5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9"/>
            <p:cNvSpPr>
              <a:spLocks noChangeArrowheads="1"/>
            </p:cNvSpPr>
            <p:nvPr/>
          </p:nvSpPr>
          <p:spPr bwMode="auto">
            <a:xfrm>
              <a:off x="2710" y="1410"/>
              <a:ext cx="337" cy="242"/>
            </a:xfrm>
            <a:prstGeom prst="rect">
              <a:avLst/>
            </a:prstGeom>
            <a:solidFill>
              <a:srgbClr val="FFE6D5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3048" y="1410"/>
              <a:ext cx="338" cy="242"/>
            </a:xfrm>
            <a:prstGeom prst="rect">
              <a:avLst/>
            </a:prstGeom>
            <a:solidFill>
              <a:srgbClr val="FFE6D5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1"/>
            <p:cNvSpPr>
              <a:spLocks noChangeArrowheads="1"/>
            </p:cNvSpPr>
            <p:nvPr/>
          </p:nvSpPr>
          <p:spPr bwMode="auto">
            <a:xfrm>
              <a:off x="3387" y="1410"/>
              <a:ext cx="337" cy="242"/>
            </a:xfrm>
            <a:prstGeom prst="rect">
              <a:avLst/>
            </a:prstGeom>
            <a:solidFill>
              <a:srgbClr val="FFE6D5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2"/>
            <p:cNvSpPr>
              <a:spLocks noChangeArrowheads="1"/>
            </p:cNvSpPr>
            <p:nvPr/>
          </p:nvSpPr>
          <p:spPr bwMode="auto">
            <a:xfrm>
              <a:off x="3726" y="1410"/>
              <a:ext cx="337" cy="242"/>
            </a:xfrm>
            <a:prstGeom prst="rect">
              <a:avLst/>
            </a:prstGeom>
            <a:solidFill>
              <a:srgbClr val="FFE6D5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3"/>
            <p:cNvSpPr>
              <a:spLocks noChangeArrowheads="1"/>
            </p:cNvSpPr>
            <p:nvPr/>
          </p:nvSpPr>
          <p:spPr bwMode="auto">
            <a:xfrm>
              <a:off x="4065" y="1410"/>
              <a:ext cx="337" cy="242"/>
            </a:xfrm>
            <a:prstGeom prst="rect">
              <a:avLst/>
            </a:prstGeom>
            <a:solidFill>
              <a:srgbClr val="FFE6D5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4"/>
            <p:cNvSpPr>
              <a:spLocks noChangeArrowheads="1"/>
            </p:cNvSpPr>
            <p:nvPr/>
          </p:nvSpPr>
          <p:spPr bwMode="auto">
            <a:xfrm>
              <a:off x="4403" y="1410"/>
              <a:ext cx="338" cy="242"/>
            </a:xfrm>
            <a:prstGeom prst="rect">
              <a:avLst/>
            </a:prstGeom>
            <a:solidFill>
              <a:srgbClr val="FFE6D5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15"/>
            <p:cNvSpPr>
              <a:spLocks noChangeArrowheads="1"/>
            </p:cNvSpPr>
            <p:nvPr/>
          </p:nvSpPr>
          <p:spPr bwMode="auto">
            <a:xfrm>
              <a:off x="4742" y="1410"/>
              <a:ext cx="337" cy="242"/>
            </a:xfrm>
            <a:prstGeom prst="rect">
              <a:avLst/>
            </a:prstGeom>
            <a:solidFill>
              <a:srgbClr val="FFE6D5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/>
            <p:cNvSpPr>
              <a:spLocks/>
            </p:cNvSpPr>
            <p:nvPr/>
          </p:nvSpPr>
          <p:spPr bwMode="auto">
            <a:xfrm>
              <a:off x="3697" y="1630"/>
              <a:ext cx="184" cy="301"/>
            </a:xfrm>
            <a:custGeom>
              <a:avLst/>
              <a:gdLst>
                <a:gd name="T0" fmla="*/ 201 w 307"/>
                <a:gd name="T1" fmla="*/ 502 h 502"/>
                <a:gd name="T2" fmla="*/ 201 w 307"/>
                <a:gd name="T3" fmla="*/ 303 h 502"/>
                <a:gd name="T4" fmla="*/ 0 w 307"/>
                <a:gd name="T5" fmla="*/ 303 h 502"/>
                <a:gd name="T6" fmla="*/ 307 w 307"/>
                <a:gd name="T7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502">
                  <a:moveTo>
                    <a:pt x="201" y="502"/>
                  </a:moveTo>
                  <a:lnTo>
                    <a:pt x="201" y="303"/>
                  </a:lnTo>
                  <a:lnTo>
                    <a:pt x="0" y="303"/>
                  </a:lnTo>
                  <a:lnTo>
                    <a:pt x="307" y="0"/>
                  </a:lnTo>
                </a:path>
              </a:pathLst>
            </a:custGeom>
            <a:solidFill>
              <a:srgbClr val="A2D0D9"/>
            </a:solidFill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7"/>
            <p:cNvSpPr>
              <a:spLocks/>
            </p:cNvSpPr>
            <p:nvPr/>
          </p:nvSpPr>
          <p:spPr bwMode="auto">
            <a:xfrm>
              <a:off x="3878" y="1633"/>
              <a:ext cx="184" cy="301"/>
            </a:xfrm>
            <a:custGeom>
              <a:avLst/>
              <a:gdLst>
                <a:gd name="T0" fmla="*/ 105 w 306"/>
                <a:gd name="T1" fmla="*/ 502 h 502"/>
                <a:gd name="T2" fmla="*/ 105 w 306"/>
                <a:gd name="T3" fmla="*/ 303 h 502"/>
                <a:gd name="T4" fmla="*/ 306 w 306"/>
                <a:gd name="T5" fmla="*/ 303 h 502"/>
                <a:gd name="T6" fmla="*/ 0 w 306"/>
                <a:gd name="T7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6" h="502">
                  <a:moveTo>
                    <a:pt x="105" y="502"/>
                  </a:moveTo>
                  <a:lnTo>
                    <a:pt x="105" y="303"/>
                  </a:lnTo>
                  <a:lnTo>
                    <a:pt x="306" y="303"/>
                  </a:lnTo>
                  <a:lnTo>
                    <a:pt x="0" y="0"/>
                  </a:lnTo>
                </a:path>
              </a:pathLst>
            </a:custGeom>
            <a:solidFill>
              <a:srgbClr val="A2D0D9"/>
            </a:solidFill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18"/>
            <p:cNvSpPr>
              <a:spLocks noChangeShapeType="1"/>
            </p:cNvSpPr>
            <p:nvPr/>
          </p:nvSpPr>
          <p:spPr bwMode="auto">
            <a:xfrm>
              <a:off x="3820" y="1928"/>
              <a:ext cx="125" cy="0"/>
            </a:xfrm>
            <a:prstGeom prst="line">
              <a:avLst/>
            </a:prstGeom>
            <a:noFill/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9"/>
            <p:cNvSpPr>
              <a:spLocks/>
            </p:cNvSpPr>
            <p:nvPr/>
          </p:nvSpPr>
          <p:spPr bwMode="auto">
            <a:xfrm>
              <a:off x="3712" y="1641"/>
              <a:ext cx="336" cy="281"/>
            </a:xfrm>
            <a:custGeom>
              <a:avLst/>
              <a:gdLst>
                <a:gd name="T0" fmla="*/ 112 w 336"/>
                <a:gd name="T1" fmla="*/ 223 h 281"/>
                <a:gd name="T2" fmla="*/ 112 w 336"/>
                <a:gd name="T3" fmla="*/ 165 h 281"/>
                <a:gd name="T4" fmla="*/ 56 w 336"/>
                <a:gd name="T5" fmla="*/ 165 h 281"/>
                <a:gd name="T6" fmla="*/ 0 w 336"/>
                <a:gd name="T7" fmla="*/ 165 h 281"/>
                <a:gd name="T8" fmla="*/ 83 w 336"/>
                <a:gd name="T9" fmla="*/ 83 h 281"/>
                <a:gd name="T10" fmla="*/ 166 w 336"/>
                <a:gd name="T11" fmla="*/ 0 h 281"/>
                <a:gd name="T12" fmla="*/ 251 w 336"/>
                <a:gd name="T13" fmla="*/ 84 h 281"/>
                <a:gd name="T14" fmla="*/ 336 w 336"/>
                <a:gd name="T15" fmla="*/ 168 h 281"/>
                <a:gd name="T16" fmla="*/ 279 w 336"/>
                <a:gd name="T17" fmla="*/ 168 h 281"/>
                <a:gd name="T18" fmla="*/ 223 w 336"/>
                <a:gd name="T19" fmla="*/ 168 h 281"/>
                <a:gd name="T20" fmla="*/ 223 w 336"/>
                <a:gd name="T21" fmla="*/ 224 h 281"/>
                <a:gd name="T22" fmla="*/ 223 w 336"/>
                <a:gd name="T23" fmla="*/ 281 h 281"/>
                <a:gd name="T24" fmla="*/ 168 w 336"/>
                <a:gd name="T25" fmla="*/ 281 h 281"/>
                <a:gd name="T26" fmla="*/ 112 w 336"/>
                <a:gd name="T27" fmla="*/ 281 h 281"/>
                <a:gd name="T28" fmla="*/ 112 w 336"/>
                <a:gd name="T29" fmla="*/ 223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6" h="281">
                  <a:moveTo>
                    <a:pt x="112" y="223"/>
                  </a:moveTo>
                  <a:lnTo>
                    <a:pt x="112" y="165"/>
                  </a:lnTo>
                  <a:lnTo>
                    <a:pt x="56" y="165"/>
                  </a:lnTo>
                  <a:lnTo>
                    <a:pt x="0" y="165"/>
                  </a:lnTo>
                  <a:lnTo>
                    <a:pt x="83" y="83"/>
                  </a:lnTo>
                  <a:lnTo>
                    <a:pt x="166" y="0"/>
                  </a:lnTo>
                  <a:lnTo>
                    <a:pt x="251" y="84"/>
                  </a:lnTo>
                  <a:lnTo>
                    <a:pt x="336" y="168"/>
                  </a:lnTo>
                  <a:lnTo>
                    <a:pt x="279" y="168"/>
                  </a:lnTo>
                  <a:lnTo>
                    <a:pt x="223" y="168"/>
                  </a:lnTo>
                  <a:lnTo>
                    <a:pt x="223" y="224"/>
                  </a:lnTo>
                  <a:lnTo>
                    <a:pt x="223" y="281"/>
                  </a:lnTo>
                  <a:lnTo>
                    <a:pt x="168" y="281"/>
                  </a:lnTo>
                  <a:lnTo>
                    <a:pt x="112" y="281"/>
                  </a:lnTo>
                  <a:lnTo>
                    <a:pt x="112" y="223"/>
                  </a:lnTo>
                  <a:close/>
                </a:path>
              </a:pathLst>
            </a:custGeom>
            <a:solidFill>
              <a:srgbClr val="A2D0D9"/>
            </a:solidFill>
            <a:ln w="2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3379" y="2239"/>
              <a:ext cx="896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3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Bitstream Vera Sans"/>
                </a:rPr>
                <a:t>Tape Head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7" name="Rectangle 21"/>
            <p:cNvSpPr>
              <a:spLocks noChangeArrowheads="1"/>
            </p:cNvSpPr>
            <p:nvPr/>
          </p:nvSpPr>
          <p:spPr bwMode="auto">
            <a:xfrm>
              <a:off x="4160" y="1392"/>
              <a:ext cx="11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Bitstream Vera Sans"/>
                </a:rPr>
                <a:t>$</a:t>
              </a:r>
              <a:endParaRPr kumimoji="0" 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8" name="Rectangle 22"/>
            <p:cNvSpPr>
              <a:spLocks noChangeArrowheads="1"/>
            </p:cNvSpPr>
            <p:nvPr/>
          </p:nvSpPr>
          <p:spPr bwMode="auto">
            <a:xfrm>
              <a:off x="2860" y="1405"/>
              <a:ext cx="1135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Bitstream Vera Sans"/>
                </a:rPr>
                <a:t>3    4     6       9</a:t>
              </a:r>
              <a:endParaRPr kumimoji="0" 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9" name="Rectangle 23"/>
            <p:cNvSpPr>
              <a:spLocks noChangeArrowheads="1"/>
            </p:cNvSpPr>
            <p:nvPr/>
          </p:nvSpPr>
          <p:spPr bwMode="auto">
            <a:xfrm>
              <a:off x="2144" y="1392"/>
              <a:ext cx="11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Bitstream Vera Sans"/>
                </a:rPr>
                <a:t>$</a:t>
              </a:r>
              <a:endParaRPr kumimoji="0" 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30" name="Rectangle 24"/>
            <p:cNvSpPr>
              <a:spLocks noChangeArrowheads="1"/>
            </p:cNvSpPr>
            <p:nvPr/>
          </p:nvSpPr>
          <p:spPr bwMode="auto">
            <a:xfrm>
              <a:off x="2480" y="1403"/>
              <a:ext cx="11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Bitstream Vera Sans"/>
                </a:rPr>
                <a:t>7</a:t>
              </a:r>
              <a:endParaRPr kumimoji="0" 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sp>
        <p:nvSpPr>
          <p:cNvPr id="32" name="Slide Number Placeholder 1"/>
          <p:cNvSpPr txBox="1">
            <a:spLocks/>
          </p:cNvSpPr>
          <p:nvPr/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52</a:t>
            </a:fld>
            <a:endParaRPr lang="en-US" sz="10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152400"/>
            <a:ext cx="8763000" cy="936625"/>
          </a:xfrm>
        </p:spPr>
        <p:txBody>
          <a:bodyPr lIns="0" tIns="0" rIns="0" bIns="0" anchor="ctr">
            <a:no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>
                <a:solidFill>
                  <a:schemeClr val="tx1"/>
                </a:solidFill>
              </a:rPr>
              <a:t>More about the Turing Machine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0" y="1905000"/>
            <a:ext cx="8001000" cy="3429000"/>
          </a:xfrm>
        </p:spPr>
        <p:txBody>
          <a:bodyPr lIns="0" tIns="0" rIns="0" bIns="0">
            <a:normAutofit fontScale="92500" lnSpcReduction="20000"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Symbol" panose="05050102010706020507" pitchFamily="18" charset="2"/>
              <a:buChar char=""/>
            </a:pPr>
            <a:r>
              <a:rPr lang="en-US" dirty="0">
                <a:latin typeface="Calibri" panose="020F0502020204030204" pitchFamily="34" charset="0"/>
              </a:rPr>
              <a:t>This machine is extremely simple, and extremely powerful</a:t>
            </a:r>
          </a:p>
          <a:p>
            <a:pPr lvl="0">
              <a:buSzPct val="100000"/>
              <a:buFont typeface="Symbol" panose="05050102010706020507" pitchFamily="18" charset="2"/>
              <a:buChar char=""/>
            </a:pPr>
            <a:endParaRPr lang="en-US" dirty="0">
              <a:latin typeface="Calibri" panose="020F0502020204030204" pitchFamily="34" charset="0"/>
            </a:endParaRPr>
          </a:p>
          <a:p>
            <a:pPr lvl="1">
              <a:buSzPct val="100000"/>
              <a:buFont typeface="Symbol" panose="05050102010706020507" pitchFamily="18" charset="2"/>
              <a:buChar char=""/>
            </a:pPr>
            <a:r>
              <a:rPr lang="en-US" dirty="0">
                <a:latin typeface="Calibri" panose="020F0502020204030204" pitchFamily="34" charset="0"/>
              </a:rPr>
              <a:t>We can solve all kinds of problems – mathematical problems, engineering analyses, protein folding, computer games, …</a:t>
            </a:r>
          </a:p>
          <a:p>
            <a:pPr lvl="1">
              <a:buSzPct val="100000"/>
              <a:buFont typeface="Symbol" panose="05050102010706020507" pitchFamily="18" charset="2"/>
              <a:buChar char=""/>
            </a:pPr>
            <a:endParaRPr lang="en-US" dirty="0">
              <a:latin typeface="Calibri" panose="020F0502020204030204" pitchFamily="34" charset="0"/>
            </a:endParaRPr>
          </a:p>
          <a:p>
            <a:pPr lvl="1">
              <a:buSzPct val="100000"/>
              <a:buFont typeface="Symbol" panose="05050102010706020507" pitchFamily="18" charset="2"/>
              <a:buChar char=""/>
            </a:pPr>
            <a:r>
              <a:rPr lang="en-US" dirty="0">
                <a:latin typeface="Calibri" panose="020F0502020204030204" pitchFamily="34" charset="0"/>
              </a:rPr>
              <a:t>Try to use the Turing machine to solve many more types of problems (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</a:rPr>
              <a:t>TODO</a:t>
            </a:r>
            <a:r>
              <a:rPr lang="en-US" dirty="0">
                <a:latin typeface="Calibri" panose="020F0502020204030204" pitchFamily="34" charset="0"/>
              </a:rPr>
              <a:t>)</a:t>
            </a:r>
          </a:p>
          <a:p>
            <a:pPr lvl="1">
              <a:buSzPct val="100000"/>
              <a:buFont typeface="Symbol" panose="05050102010706020507" pitchFamily="18" charset="2"/>
              <a:buChar char=""/>
            </a:pP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" name="Slide Number Placeholder 1"/>
          <p:cNvSpPr txBox="1">
            <a:spLocks/>
          </p:cNvSpPr>
          <p:nvPr/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53</a:t>
            </a:fld>
            <a:endParaRPr lang="en-US" sz="10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718441" y="4738800"/>
            <a:ext cx="7788240" cy="1045799"/>
          </a:xfrm>
          <a:custGeom>
            <a:avLst>
              <a:gd name="f0" fmla="val 27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val 5400"/>
              <a:gd name="f9" fmla="val -2147483647"/>
              <a:gd name="f10" fmla="val 2147483647"/>
              <a:gd name="f11" fmla="abs f4"/>
              <a:gd name="f12" fmla="abs f5"/>
              <a:gd name="f13" fmla="abs f6"/>
              <a:gd name="f14" fmla="pin 0 f0 5400"/>
              <a:gd name="f15" fmla="+- 0 0 f2"/>
              <a:gd name="f16" fmla="?: f11 f4 1"/>
              <a:gd name="f17" fmla="?: f12 f5 1"/>
              <a:gd name="f18" fmla="?: f13 f6 1"/>
              <a:gd name="f19" fmla="val f14"/>
              <a:gd name="f20" fmla="*/ f16 1 21600"/>
              <a:gd name="f21" fmla="*/ f17 1 21600"/>
              <a:gd name="f22" fmla="*/ 21600 f16 1"/>
              <a:gd name="f23" fmla="*/ 21600 f17 1"/>
              <a:gd name="f24" fmla="*/ f19 1 2"/>
              <a:gd name="f25" fmla="*/ f19 2 1"/>
              <a:gd name="f26" fmla="min f21 f20"/>
              <a:gd name="f27" fmla="*/ f22 1 f18"/>
              <a:gd name="f28" fmla="*/ f23 1 f18"/>
              <a:gd name="f29" fmla="+- f19 f24 0"/>
              <a:gd name="f30" fmla="*/ f24 1 2"/>
              <a:gd name="f31" fmla="+- f27 0 f24"/>
              <a:gd name="f32" fmla="+- f27 0 f19"/>
              <a:gd name="f33" fmla="+- f19 f30 0"/>
              <a:gd name="f34" fmla="+- f24 f30 0"/>
              <a:gd name="f35" fmla="+- f28 0 f24"/>
              <a:gd name="f36" fmla="+- f28 0 f19"/>
              <a:gd name="f37" fmla="+- f28 0 f29"/>
              <a:gd name="f38" fmla="*/ f14 f26 1"/>
              <a:gd name="f39" fmla="*/ f7 f26 1"/>
              <a:gd name="f40" fmla="*/ f19 f26 1"/>
              <a:gd name="f41" fmla="*/ f29 f26 1"/>
              <a:gd name="f42" fmla="*/ f24 f26 1"/>
              <a:gd name="f43" fmla="*/ f27 f26 1"/>
              <a:gd name="f44" fmla="*/ f28 f26 1"/>
              <a:gd name="f45" fmla="*/ f25 f26 1"/>
              <a:gd name="f46" fmla="*/ f32 f26 1"/>
              <a:gd name="f47" fmla="*/ f36 f26 1"/>
              <a:gd name="f48" fmla="+- f42 0 f39"/>
              <a:gd name="f49" fmla="+- f40 0 f41"/>
              <a:gd name="f50" fmla="*/ f31 f26 1"/>
              <a:gd name="f51" fmla="+- f39 0 f42"/>
              <a:gd name="f52" fmla="*/ f37 f26 1"/>
              <a:gd name="f53" fmla="*/ f35 f26 1"/>
              <a:gd name="f54" fmla="+- f42 0 f40"/>
              <a:gd name="f55" fmla="*/ f34 f26 1"/>
              <a:gd name="f56" fmla="*/ f33 f26 1"/>
              <a:gd name="f57" fmla="+- f45 0 f41"/>
              <a:gd name="f58" fmla="+- f40 0 f42"/>
              <a:gd name="f59" fmla="+- f41 0 f45"/>
              <a:gd name="f60" fmla="abs f48"/>
              <a:gd name="f61" fmla="abs f49"/>
              <a:gd name="f62" fmla="?: f48 f15 f2"/>
              <a:gd name="f63" fmla="?: f48 f2 f15"/>
              <a:gd name="f64" fmla="?: f49 0 f1"/>
              <a:gd name="f65" fmla="?: f49 f1 0"/>
              <a:gd name="f66" fmla="+- f50 0 f46"/>
              <a:gd name="f67" fmla="abs f51"/>
              <a:gd name="f68" fmla="?: f51 0 f1"/>
              <a:gd name="f69" fmla="?: f51 f1 0"/>
              <a:gd name="f70" fmla="+- f43 0 f50"/>
              <a:gd name="f71" fmla="+- f50 0 f43"/>
              <a:gd name="f72" fmla="+- f47 0 f52"/>
              <a:gd name="f73" fmla="+- f44 0 f53"/>
              <a:gd name="f74" fmla="abs f54"/>
              <a:gd name="f75" fmla="?: f54 f15 f2"/>
              <a:gd name="f76" fmla="?: f54 f2 f15"/>
              <a:gd name="f77" fmla="+- f53 0 f44"/>
              <a:gd name="f78" fmla="?: f51 f15 f2"/>
              <a:gd name="f79" fmla="?: f51 f2 f15"/>
              <a:gd name="f80" fmla="?: f51 f3 f2"/>
              <a:gd name="f81" fmla="?: f51 f2 f3"/>
              <a:gd name="f82" fmla="+- f55 0 f42"/>
              <a:gd name="f83" fmla="+- f56 0 f41"/>
              <a:gd name="f84" fmla="+- f40 0 f55"/>
              <a:gd name="f85" fmla="+- f41 0 f56"/>
              <a:gd name="f86" fmla="abs f57"/>
              <a:gd name="f87" fmla="?: f57 0 f1"/>
              <a:gd name="f88" fmla="?: f57 f1 0"/>
              <a:gd name="f89" fmla="+- f46 0 f50"/>
              <a:gd name="f90" fmla="+- f46 0 f46"/>
              <a:gd name="f91" fmla="+- f42 0 f55"/>
              <a:gd name="f92" fmla="abs f58"/>
              <a:gd name="f93" fmla="?: f58 0 f1"/>
              <a:gd name="f94" fmla="?: f58 f1 0"/>
              <a:gd name="f95" fmla="abs f59"/>
              <a:gd name="f96" fmla="?: f48 f65 f64"/>
              <a:gd name="f97" fmla="?: f48 f64 f65"/>
              <a:gd name="f98" fmla="?: f49 f62 f63"/>
              <a:gd name="f99" fmla="abs f66"/>
              <a:gd name="f100" fmla="?: f66 f15 f2"/>
              <a:gd name="f101" fmla="?: f66 f2 f15"/>
              <a:gd name="f102" fmla="?: f66 f69 f68"/>
              <a:gd name="f103" fmla="?: f66 f68 f69"/>
              <a:gd name="f104" fmla="abs f70"/>
              <a:gd name="f105" fmla="?: f70 f15 f2"/>
              <a:gd name="f106" fmla="?: f70 f2 f15"/>
              <a:gd name="f107" fmla="?: f70 f3 f2"/>
              <a:gd name="f108" fmla="?: f70 f2 f3"/>
              <a:gd name="f109" fmla="abs f71"/>
              <a:gd name="f110" fmla="abs f72"/>
              <a:gd name="f111" fmla="?: f71 f15 f2"/>
              <a:gd name="f112" fmla="?: f71 f2 f15"/>
              <a:gd name="f113" fmla="?: f72 0 f1"/>
              <a:gd name="f114" fmla="?: f72 f1 0"/>
              <a:gd name="f115" fmla="abs f73"/>
              <a:gd name="f116" fmla="?: f73 0 f1"/>
              <a:gd name="f117" fmla="?: f73 f1 0"/>
              <a:gd name="f118" fmla="?: f73 f75 f76"/>
              <a:gd name="f119" fmla="abs f77"/>
              <a:gd name="f120" fmla="?: f51 f81 f80"/>
              <a:gd name="f121" fmla="?: f51 f80 f81"/>
              <a:gd name="f122" fmla="?: f77 f79 f78"/>
              <a:gd name="f123" fmla="abs f82"/>
              <a:gd name="f124" fmla="abs f83"/>
              <a:gd name="f125" fmla="?: f82 f15 f2"/>
              <a:gd name="f126" fmla="?: f82 f2 f15"/>
              <a:gd name="f127" fmla="?: f83 0 f1"/>
              <a:gd name="f128" fmla="?: f83 f1 0"/>
              <a:gd name="f129" fmla="abs f84"/>
              <a:gd name="f130" fmla="abs f85"/>
              <a:gd name="f131" fmla="?: f84 f15 f2"/>
              <a:gd name="f132" fmla="?: f84 f2 f15"/>
              <a:gd name="f133" fmla="?: f84 f3 f2"/>
              <a:gd name="f134" fmla="?: f84 f2 f3"/>
              <a:gd name="f135" fmla="?: f54 f88 f87"/>
              <a:gd name="f136" fmla="?: f54 f87 f88"/>
              <a:gd name="f137" fmla="?: f57 f75 f76"/>
              <a:gd name="f138" fmla="abs f89"/>
              <a:gd name="f139" fmla="?: f89 f15 f2"/>
              <a:gd name="f140" fmla="?: f89 f2 f15"/>
              <a:gd name="f141" fmla="?: f82 0 f1"/>
              <a:gd name="f142" fmla="?: f82 f1 0"/>
              <a:gd name="f143" fmla="abs f90"/>
              <a:gd name="f144" fmla="abs f91"/>
              <a:gd name="f145" fmla="?: f90 f15 f2"/>
              <a:gd name="f146" fmla="?: f90 f2 f15"/>
              <a:gd name="f147" fmla="?: f90 f3 f2"/>
              <a:gd name="f148" fmla="?: f90 f2 f3"/>
              <a:gd name="f149" fmla="?: f71 f94 f93"/>
              <a:gd name="f150" fmla="?: f71 f93 f94"/>
              <a:gd name="f151" fmla="?: f59 f79 f78"/>
              <a:gd name="f152" fmla="?: f49 f96 f97"/>
              <a:gd name="f153" fmla="?: f51 f102 f103"/>
              <a:gd name="f154" fmla="?: f51 f100 f101"/>
              <a:gd name="f155" fmla="?: f70 f108 f107"/>
              <a:gd name="f156" fmla="?: f70 f107 f108"/>
              <a:gd name="f157" fmla="?: f48 f106 f105"/>
              <a:gd name="f158" fmla="?: f71 f114 f113"/>
              <a:gd name="f159" fmla="?: f71 f113 f114"/>
              <a:gd name="f160" fmla="?: f72 f111 f112"/>
              <a:gd name="f161" fmla="?: f54 f117 f116"/>
              <a:gd name="f162" fmla="?: f54 f116 f117"/>
              <a:gd name="f163" fmla="?: f77 f121 f120"/>
              <a:gd name="f164" fmla="?: f82 f128 f127"/>
              <a:gd name="f165" fmla="?: f82 f127 f128"/>
              <a:gd name="f166" fmla="?: f83 f125 f126"/>
              <a:gd name="f167" fmla="?: f84 f134 f133"/>
              <a:gd name="f168" fmla="?: f84 f133 f134"/>
              <a:gd name="f169" fmla="?: f85 f132 f131"/>
              <a:gd name="f170" fmla="?: f57 f135 f136"/>
              <a:gd name="f171" fmla="?: f89 f142 f141"/>
              <a:gd name="f172" fmla="?: f89 f141 f142"/>
              <a:gd name="f173" fmla="?: f82 f139 f140"/>
              <a:gd name="f174" fmla="?: f90 f148 f147"/>
              <a:gd name="f175" fmla="?: f90 f147 f148"/>
              <a:gd name="f176" fmla="?: f91 f146 f145"/>
              <a:gd name="f177" fmla="?: f58 f149 f150"/>
              <a:gd name="f178" fmla="?: f58 f111 f112"/>
              <a:gd name="f179" fmla="?: f59 f121 f120"/>
              <a:gd name="f180" fmla="?: f48 f156 f155"/>
              <a:gd name="f181" fmla="?: f72 f158 f159"/>
              <a:gd name="f182" fmla="?: f73 f161 f162"/>
              <a:gd name="f183" fmla="?: f83 f164 f165"/>
              <a:gd name="f184" fmla="?: f85 f168 f167"/>
              <a:gd name="f185" fmla="?: f82 f171 f172"/>
              <a:gd name="f186" fmla="?: f91 f175 f174"/>
            </a:gdLst>
            <a:ahLst>
              <a:ahXY gdRefX="f0" minX="f7" maxX="f8">
                <a:pos x="f38" y="f39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0" t="f40" r="f46" b="f47"/>
            <a:pathLst>
              <a:path>
                <a:moveTo>
                  <a:pt x="f39" y="f41"/>
                </a:moveTo>
                <a:arcTo wR="f60" hR="f61" stAng="f152" swAng="f98"/>
                <a:lnTo>
                  <a:pt x="f46" y="f40"/>
                </a:lnTo>
                <a:lnTo>
                  <a:pt x="f46" y="f42"/>
                </a:lnTo>
                <a:arcTo wR="f99" hR="f67" stAng="f153" swAng="f154"/>
                <a:arcTo wR="f104" hR="f60" stAng="f180" swAng="f157"/>
                <a:lnTo>
                  <a:pt x="f43" y="f52"/>
                </a:lnTo>
                <a:arcTo wR="f109" hR="f110" stAng="f181" swAng="f160"/>
                <a:lnTo>
                  <a:pt x="f40" y="f47"/>
                </a:lnTo>
                <a:lnTo>
                  <a:pt x="f40" y="f53"/>
                </a:lnTo>
                <a:arcTo wR="f74" hR="f115" stAng="f182" swAng="f118"/>
                <a:arcTo wR="f67" hR="f119" stAng="f163" swAng="f122"/>
                <a:close/>
              </a:path>
              <a:path>
                <a:moveTo>
                  <a:pt x="f42" y="f41"/>
                </a:moveTo>
                <a:arcTo wR="f123" hR="f124" stAng="f183" swAng="f166"/>
                <a:arcTo wR="f129" hR="f130" stAng="f184" swAng="f169"/>
                <a:arcTo wR="f74" hR="f86" stAng="f170" swAng="f137"/>
                <a:close/>
              </a:path>
              <a:path>
                <a:moveTo>
                  <a:pt x="f50" y="f42"/>
                </a:moveTo>
                <a:arcTo wR="f138" hR="f123" stAng="f185" swAng="f173"/>
                <a:arcTo wR="f143" hR="f144" stAng="f186" swAng="f176"/>
                <a:arcTo wR="f99" hR="f67" stAng="f153" swAng="f154"/>
                <a:arcTo wR="f104" hR="f60" stAng="f180" swAng="f157"/>
                <a:arcTo wR="f109" hR="f92" stAng="f177" swAng="f178"/>
                <a:close/>
              </a:path>
              <a:path>
                <a:moveTo>
                  <a:pt x="f42" y="f45"/>
                </a:moveTo>
                <a:arcTo wR="f67" hR="f95" stAng="f179" swAng="f151"/>
              </a:path>
              <a:path>
                <a:moveTo>
                  <a:pt x="f50" y="f40"/>
                </a:moveTo>
                <a:lnTo>
                  <a:pt x="f46" y="f40"/>
                </a:lnTo>
              </a:path>
              <a:path>
                <a:moveTo>
                  <a:pt x="f40" y="f41"/>
                </a:moveTo>
                <a:lnTo>
                  <a:pt x="f40" y="f53"/>
                </a:lnTo>
              </a:path>
            </a:pathLst>
          </a:custGeom>
          <a:solidFill>
            <a:srgbClr val="CFE7F5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IN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533400" y="152400"/>
            <a:ext cx="7416800" cy="936625"/>
          </a:xfrm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>
                <a:solidFill>
                  <a:schemeClr val="tx1"/>
                </a:solidFill>
              </a:rPr>
              <a:t>Church-Turing </a:t>
            </a:r>
            <a:r>
              <a:rPr lang="fr-FR" dirty="0" err="1">
                <a:solidFill>
                  <a:schemeClr val="tx1"/>
                </a:solidFill>
              </a:rPr>
              <a:t>Thesis</a:t>
            </a:r>
            <a:r>
              <a:rPr lang="fr-FR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838200" y="3206750"/>
            <a:ext cx="8305800" cy="1060450"/>
          </a:xfrm>
        </p:spPr>
        <p:txBody>
          <a:bodyPr lIns="0" tIns="0" rIns="0" bIns="0"/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Symbol" panose="05050102010706020507" pitchFamily="18" charset="2"/>
              <a:buChar char=""/>
            </a:pPr>
            <a:r>
              <a:rPr lang="en-US" sz="2600" dirty="0">
                <a:latin typeface="Calibri" panose="020F0502020204030204" pitchFamily="34" charset="0"/>
              </a:rPr>
              <a:t>Note : It is a thesis, not a theorem</a:t>
            </a:r>
          </a:p>
          <a:p>
            <a:pPr lvl="0">
              <a:buSzPct val="100000"/>
              <a:buFont typeface="Symbol" panose="05050102010706020507" pitchFamily="18" charset="2"/>
              <a:buChar char=""/>
            </a:pPr>
            <a:r>
              <a:rPr lang="en-US" sz="2600" dirty="0">
                <a:latin typeface="Calibri" panose="020F0502020204030204" pitchFamily="34" charset="0"/>
              </a:rPr>
              <a:t>For the last 60 years, nobody has found a counter-example</a:t>
            </a:r>
          </a:p>
        </p:txBody>
      </p:sp>
      <p:sp>
        <p:nvSpPr>
          <p:cNvPr id="5" name="Freeform 4"/>
          <p:cNvSpPr/>
          <p:nvPr/>
        </p:nvSpPr>
        <p:spPr>
          <a:xfrm>
            <a:off x="787200" y="1676400"/>
            <a:ext cx="7560000" cy="1260000"/>
          </a:xfrm>
          <a:custGeom>
            <a:avLst>
              <a:gd name="f0" fmla="val 2700"/>
            </a:avLst>
            <a:gdLst>
              <a:gd name="f1" fmla="val w"/>
              <a:gd name="f2" fmla="val h"/>
              <a:gd name="f3" fmla="val ss"/>
              <a:gd name="f4" fmla="val 0"/>
              <a:gd name="f5" fmla="val 10800"/>
              <a:gd name="f6" fmla="val -2147483647"/>
              <a:gd name="f7" fmla="val 2147483647"/>
              <a:gd name="f8" fmla="abs f1"/>
              <a:gd name="f9" fmla="abs f2"/>
              <a:gd name="f10" fmla="abs f3"/>
              <a:gd name="f11" fmla="pin 0 f0 10800"/>
              <a:gd name="f12" fmla="?: f8 f1 1"/>
              <a:gd name="f13" fmla="?: f9 f2 1"/>
              <a:gd name="f14" fmla="?: f10 f3 1"/>
              <a:gd name="f15" fmla="*/ f11 21599 1"/>
              <a:gd name="f16" fmla="*/ f12 1 21600"/>
              <a:gd name="f17" fmla="*/ f13 1 21600"/>
              <a:gd name="f18" fmla="*/ 21600 f12 1"/>
              <a:gd name="f19" fmla="*/ 21600 f13 1"/>
              <a:gd name="f20" fmla="*/ f15 1 21600"/>
              <a:gd name="f21" fmla="min f17 f16"/>
              <a:gd name="f22" fmla="*/ f18 1 f14"/>
              <a:gd name="f23" fmla="*/ f19 1 f14"/>
              <a:gd name="f24" fmla="+- f22 0 f20"/>
              <a:gd name="f25" fmla="+- f23 0 f20"/>
              <a:gd name="f26" fmla="*/ f11 f21 1"/>
              <a:gd name="f27" fmla="*/ f4 f21 1"/>
              <a:gd name="f28" fmla="*/ f20 f21 1"/>
              <a:gd name="f29" fmla="*/ f22 f21 1"/>
              <a:gd name="f30" fmla="*/ f23 f21 1"/>
              <a:gd name="f31" fmla="*/ f24 f21 1"/>
              <a:gd name="f32" fmla="*/ f25 f21 1"/>
            </a:gdLst>
            <a:ahLst>
              <a:ahXY gdRefX="f0" minX="f4" maxX="f5">
                <a:pos x="f26" y="f2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8" t="f28" r="f31" b="f32"/>
            <a:pathLst>
              <a:path>
                <a:moveTo>
                  <a:pt x="f27" y="f27"/>
                </a:moveTo>
                <a:lnTo>
                  <a:pt x="f29" y="f27"/>
                </a:lnTo>
                <a:lnTo>
                  <a:pt x="f29" y="f30"/>
                </a:lnTo>
                <a:lnTo>
                  <a:pt x="f27" y="f30"/>
                </a:lnTo>
                <a:close/>
              </a:path>
              <a:path>
                <a:moveTo>
                  <a:pt x="f27" y="f27"/>
                </a:moveTo>
                <a:lnTo>
                  <a:pt x="f29" y="f27"/>
                </a:lnTo>
                <a:lnTo>
                  <a:pt x="f31" y="f28"/>
                </a:lnTo>
                <a:lnTo>
                  <a:pt x="f28" y="f28"/>
                </a:lnTo>
                <a:close/>
              </a:path>
              <a:path>
                <a:moveTo>
                  <a:pt x="f29" y="f27"/>
                </a:moveTo>
                <a:lnTo>
                  <a:pt x="f29" y="f30"/>
                </a:lnTo>
                <a:lnTo>
                  <a:pt x="f31" y="f32"/>
                </a:lnTo>
                <a:lnTo>
                  <a:pt x="f31" y="f28"/>
                </a:lnTo>
                <a:close/>
              </a:path>
              <a:path>
                <a:moveTo>
                  <a:pt x="f29" y="f30"/>
                </a:moveTo>
                <a:lnTo>
                  <a:pt x="f27" y="f30"/>
                </a:lnTo>
                <a:lnTo>
                  <a:pt x="f28" y="f32"/>
                </a:lnTo>
                <a:lnTo>
                  <a:pt x="f31" y="f32"/>
                </a:lnTo>
                <a:close/>
              </a:path>
              <a:path>
                <a:moveTo>
                  <a:pt x="f27" y="f30"/>
                </a:moveTo>
                <a:lnTo>
                  <a:pt x="f27" y="f27"/>
                </a:lnTo>
                <a:lnTo>
                  <a:pt x="f28" y="f28"/>
                </a:lnTo>
                <a:lnTo>
                  <a:pt x="f28" y="f32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IN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9160" y="1868881"/>
            <a:ext cx="7412039" cy="858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1800" b="1" i="0" u="none" strike="noStrike" kern="1200" dirty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icrosoft YaHei" pitchFamily="2"/>
                <a:cs typeface="Mangal" pitchFamily="2"/>
              </a:rPr>
              <a:t>Church-Turing thesis</a:t>
            </a:r>
            <a:r>
              <a:rPr lang="en-IN" sz="1800" b="0" i="0" u="none" strike="noStrike" kern="1200" dirty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icrosoft YaHei" pitchFamily="2"/>
                <a:cs typeface="Mangal" pitchFamily="2"/>
              </a:rPr>
              <a:t>:</a:t>
            </a:r>
            <a:r>
              <a:rPr lang="en-IN" sz="18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 Any real-world computation can be translated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18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into an equivalent computation involving a Turing machine.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18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(source: Wolfram </a:t>
            </a:r>
            <a:r>
              <a:rPr lang="en-IN" sz="1800" b="0" i="0" u="none" strike="noStrike" kern="1200" dirty="0" err="1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Mathworld</a:t>
            </a:r>
            <a:r>
              <a:rPr lang="en-IN" sz="18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33360" y="4978920"/>
            <a:ext cx="7601040" cy="6026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1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Any computing system that is equivalent to a Turing machine is said to be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1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Turing complete.</a:t>
            </a:r>
          </a:p>
        </p:txBody>
      </p:sp>
      <p:sp>
        <p:nvSpPr>
          <p:cNvPr id="8" name="Freeform 7"/>
          <p:cNvSpPr/>
          <p:nvPr/>
        </p:nvSpPr>
        <p:spPr>
          <a:xfrm>
            <a:off x="821041" y="4495800"/>
            <a:ext cx="2792160" cy="4294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3333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1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Definition:</a:t>
            </a:r>
          </a:p>
        </p:txBody>
      </p:sp>
      <p:sp>
        <p:nvSpPr>
          <p:cNvPr id="10" name="Slide Number Placeholder 1"/>
          <p:cNvSpPr txBox="1">
            <a:spLocks/>
          </p:cNvSpPr>
          <p:nvPr/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54</a:t>
            </a:fld>
            <a:endParaRPr lang="en-US" sz="10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609600" y="152400"/>
            <a:ext cx="7416800" cy="936625"/>
          </a:xfrm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>
                <a:solidFill>
                  <a:schemeClr val="tx1"/>
                </a:solidFill>
              </a:rPr>
              <a:t>Universal Turing Machine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33400" y="1676400"/>
            <a:ext cx="8077200" cy="4117975"/>
          </a:xfrm>
        </p:spPr>
        <p:txBody>
          <a:bodyPr lIns="0" tIns="0" rIns="0" bIns="0">
            <a:no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 algn="just">
              <a:buSzPct val="100000"/>
              <a:buFont typeface="Symbol" panose="05050102010706020507" pitchFamily="18" charset="2"/>
              <a:buChar char=""/>
            </a:pPr>
            <a:r>
              <a:rPr lang="en-US" sz="2300" dirty="0">
                <a:latin typeface="Calibri" panose="020F0502020204030204" pitchFamily="34" charset="0"/>
              </a:rPr>
              <a:t>For every problem in the world, we can design a Turing Machine (Church-Turing thesis)</a:t>
            </a:r>
          </a:p>
          <a:p>
            <a:pPr lvl="0" algn="just">
              <a:buSzPct val="100000"/>
              <a:buFont typeface="Symbol" panose="05050102010706020507" pitchFamily="18" charset="2"/>
              <a:buChar char=""/>
            </a:pPr>
            <a:r>
              <a:rPr lang="en-US" sz="2300" dirty="0">
                <a:latin typeface="Calibri" panose="020F0502020204030204" pitchFamily="34" charset="0"/>
              </a:rPr>
              <a:t>Can we design a universal Turing machine that can simulate any Turing machine. This will make it a </a:t>
            </a:r>
            <a:r>
              <a:rPr lang="en-US" sz="2300" dirty="0">
                <a:solidFill>
                  <a:srgbClr val="DC2300"/>
                </a:solidFill>
                <a:latin typeface="Calibri" panose="020F0502020204030204" pitchFamily="34" charset="0"/>
              </a:rPr>
              <a:t>universal machine (UTM)</a:t>
            </a:r>
          </a:p>
          <a:p>
            <a:pPr lvl="0" algn="just">
              <a:buSzPct val="100000"/>
              <a:buFont typeface="Symbol" panose="05050102010706020507" pitchFamily="18" charset="2"/>
              <a:buChar char=""/>
            </a:pPr>
            <a:r>
              <a:rPr lang="en-US" sz="2300" dirty="0">
                <a:latin typeface="Calibri" panose="020F0502020204030204" pitchFamily="34" charset="0"/>
              </a:rPr>
              <a:t>Why not? The logic of a Turing machine is really simple. We need to move the tape head left, or right, and update the symbol and state based on the action table. </a:t>
            </a:r>
            <a:r>
              <a:rPr lang="en-US" sz="2300" dirty="0">
                <a:solidFill>
                  <a:srgbClr val="00AE00"/>
                </a:solidFill>
                <a:latin typeface="Calibri" panose="020F0502020204030204" pitchFamily="34" charset="0"/>
              </a:rPr>
              <a:t>A UTM can easily do this.</a:t>
            </a:r>
          </a:p>
          <a:p>
            <a:pPr lvl="0" algn="just">
              <a:buSzPct val="100000"/>
              <a:buFont typeface="Symbol" panose="05050102010706020507" pitchFamily="18" charset="2"/>
              <a:buChar char=""/>
            </a:pPr>
            <a:r>
              <a:rPr lang="en-US" sz="2300" dirty="0">
                <a:latin typeface="Calibri" panose="020F0502020204030204" pitchFamily="34" charset="0"/>
              </a:rPr>
              <a:t>A UTM needs to have an action table, state register, and tape that can simulate any arbitrary Turing machine.</a:t>
            </a:r>
          </a:p>
        </p:txBody>
      </p:sp>
      <p:sp>
        <p:nvSpPr>
          <p:cNvPr id="5" name="Slide Number Placeholder 1"/>
          <p:cNvSpPr txBox="1">
            <a:spLocks/>
          </p:cNvSpPr>
          <p:nvPr/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55</a:t>
            </a:fld>
            <a:endParaRPr lang="en-US" sz="10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727200" y="152400"/>
            <a:ext cx="7416800" cy="936625"/>
          </a:xfrm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>
                <a:solidFill>
                  <a:schemeClr val="tx1"/>
                </a:solidFill>
              </a:rPr>
              <a:t>Universal Turing Machine</a:t>
            </a:r>
          </a:p>
        </p:txBody>
      </p:sp>
      <p:sp>
        <p:nvSpPr>
          <p:cNvPr id="3" name="Freeform 2"/>
          <p:cNvSpPr/>
          <p:nvPr/>
        </p:nvSpPr>
        <p:spPr>
          <a:xfrm>
            <a:off x="1383240" y="2026439"/>
            <a:ext cx="1279080" cy="709920"/>
          </a:xfrm>
          <a:custGeom>
            <a:avLst>
              <a:gd name="f0" fmla="val 27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val 5400"/>
              <a:gd name="f9" fmla="val -2147483647"/>
              <a:gd name="f10" fmla="val 2147483647"/>
              <a:gd name="f11" fmla="abs f4"/>
              <a:gd name="f12" fmla="abs f5"/>
              <a:gd name="f13" fmla="abs f6"/>
              <a:gd name="f14" fmla="pin 0 f0 5400"/>
              <a:gd name="f15" fmla="+- 0 0 f2"/>
              <a:gd name="f16" fmla="?: f11 f4 1"/>
              <a:gd name="f17" fmla="?: f12 f5 1"/>
              <a:gd name="f18" fmla="?: f13 f6 1"/>
              <a:gd name="f19" fmla="val f14"/>
              <a:gd name="f20" fmla="*/ f16 1 21600"/>
              <a:gd name="f21" fmla="*/ f17 1 21600"/>
              <a:gd name="f22" fmla="*/ 21600 f16 1"/>
              <a:gd name="f23" fmla="*/ 21600 f17 1"/>
              <a:gd name="f24" fmla="*/ f19 1 2"/>
              <a:gd name="f25" fmla="*/ f19 2 1"/>
              <a:gd name="f26" fmla="min f21 f20"/>
              <a:gd name="f27" fmla="*/ f22 1 f18"/>
              <a:gd name="f28" fmla="*/ f23 1 f18"/>
              <a:gd name="f29" fmla="+- f19 f24 0"/>
              <a:gd name="f30" fmla="*/ f24 1 2"/>
              <a:gd name="f31" fmla="+- f27 0 f24"/>
              <a:gd name="f32" fmla="+- f27 0 f19"/>
              <a:gd name="f33" fmla="+- f19 f30 0"/>
              <a:gd name="f34" fmla="+- f24 f30 0"/>
              <a:gd name="f35" fmla="+- f28 0 f24"/>
              <a:gd name="f36" fmla="+- f28 0 f19"/>
              <a:gd name="f37" fmla="+- f28 0 f29"/>
              <a:gd name="f38" fmla="*/ f14 f26 1"/>
              <a:gd name="f39" fmla="*/ f7 f26 1"/>
              <a:gd name="f40" fmla="*/ f19 f26 1"/>
              <a:gd name="f41" fmla="*/ f29 f26 1"/>
              <a:gd name="f42" fmla="*/ f24 f26 1"/>
              <a:gd name="f43" fmla="*/ f27 f26 1"/>
              <a:gd name="f44" fmla="*/ f28 f26 1"/>
              <a:gd name="f45" fmla="*/ f25 f26 1"/>
              <a:gd name="f46" fmla="*/ f32 f26 1"/>
              <a:gd name="f47" fmla="*/ f36 f26 1"/>
              <a:gd name="f48" fmla="+- f42 0 f39"/>
              <a:gd name="f49" fmla="+- f40 0 f41"/>
              <a:gd name="f50" fmla="*/ f31 f26 1"/>
              <a:gd name="f51" fmla="+- f39 0 f42"/>
              <a:gd name="f52" fmla="*/ f37 f26 1"/>
              <a:gd name="f53" fmla="*/ f35 f26 1"/>
              <a:gd name="f54" fmla="+- f42 0 f40"/>
              <a:gd name="f55" fmla="*/ f34 f26 1"/>
              <a:gd name="f56" fmla="*/ f33 f26 1"/>
              <a:gd name="f57" fmla="+- f45 0 f41"/>
              <a:gd name="f58" fmla="+- f40 0 f42"/>
              <a:gd name="f59" fmla="+- f41 0 f45"/>
              <a:gd name="f60" fmla="abs f48"/>
              <a:gd name="f61" fmla="abs f49"/>
              <a:gd name="f62" fmla="?: f48 f15 f2"/>
              <a:gd name="f63" fmla="?: f48 f2 f15"/>
              <a:gd name="f64" fmla="?: f49 0 f1"/>
              <a:gd name="f65" fmla="?: f49 f1 0"/>
              <a:gd name="f66" fmla="+- f50 0 f46"/>
              <a:gd name="f67" fmla="abs f51"/>
              <a:gd name="f68" fmla="?: f51 0 f1"/>
              <a:gd name="f69" fmla="?: f51 f1 0"/>
              <a:gd name="f70" fmla="+- f43 0 f50"/>
              <a:gd name="f71" fmla="+- f50 0 f43"/>
              <a:gd name="f72" fmla="+- f47 0 f52"/>
              <a:gd name="f73" fmla="+- f44 0 f53"/>
              <a:gd name="f74" fmla="abs f54"/>
              <a:gd name="f75" fmla="?: f54 f15 f2"/>
              <a:gd name="f76" fmla="?: f54 f2 f15"/>
              <a:gd name="f77" fmla="+- f53 0 f44"/>
              <a:gd name="f78" fmla="?: f51 f15 f2"/>
              <a:gd name="f79" fmla="?: f51 f2 f15"/>
              <a:gd name="f80" fmla="?: f51 f3 f2"/>
              <a:gd name="f81" fmla="?: f51 f2 f3"/>
              <a:gd name="f82" fmla="+- f55 0 f42"/>
              <a:gd name="f83" fmla="+- f56 0 f41"/>
              <a:gd name="f84" fmla="+- f40 0 f55"/>
              <a:gd name="f85" fmla="+- f41 0 f56"/>
              <a:gd name="f86" fmla="abs f57"/>
              <a:gd name="f87" fmla="?: f57 0 f1"/>
              <a:gd name="f88" fmla="?: f57 f1 0"/>
              <a:gd name="f89" fmla="+- f46 0 f50"/>
              <a:gd name="f90" fmla="+- f46 0 f46"/>
              <a:gd name="f91" fmla="+- f42 0 f55"/>
              <a:gd name="f92" fmla="abs f58"/>
              <a:gd name="f93" fmla="?: f58 0 f1"/>
              <a:gd name="f94" fmla="?: f58 f1 0"/>
              <a:gd name="f95" fmla="abs f59"/>
              <a:gd name="f96" fmla="?: f48 f65 f64"/>
              <a:gd name="f97" fmla="?: f48 f64 f65"/>
              <a:gd name="f98" fmla="?: f49 f62 f63"/>
              <a:gd name="f99" fmla="abs f66"/>
              <a:gd name="f100" fmla="?: f66 f15 f2"/>
              <a:gd name="f101" fmla="?: f66 f2 f15"/>
              <a:gd name="f102" fmla="?: f66 f69 f68"/>
              <a:gd name="f103" fmla="?: f66 f68 f69"/>
              <a:gd name="f104" fmla="abs f70"/>
              <a:gd name="f105" fmla="?: f70 f15 f2"/>
              <a:gd name="f106" fmla="?: f70 f2 f15"/>
              <a:gd name="f107" fmla="?: f70 f3 f2"/>
              <a:gd name="f108" fmla="?: f70 f2 f3"/>
              <a:gd name="f109" fmla="abs f71"/>
              <a:gd name="f110" fmla="abs f72"/>
              <a:gd name="f111" fmla="?: f71 f15 f2"/>
              <a:gd name="f112" fmla="?: f71 f2 f15"/>
              <a:gd name="f113" fmla="?: f72 0 f1"/>
              <a:gd name="f114" fmla="?: f72 f1 0"/>
              <a:gd name="f115" fmla="abs f73"/>
              <a:gd name="f116" fmla="?: f73 0 f1"/>
              <a:gd name="f117" fmla="?: f73 f1 0"/>
              <a:gd name="f118" fmla="?: f73 f75 f76"/>
              <a:gd name="f119" fmla="abs f77"/>
              <a:gd name="f120" fmla="?: f51 f81 f80"/>
              <a:gd name="f121" fmla="?: f51 f80 f81"/>
              <a:gd name="f122" fmla="?: f77 f79 f78"/>
              <a:gd name="f123" fmla="abs f82"/>
              <a:gd name="f124" fmla="abs f83"/>
              <a:gd name="f125" fmla="?: f82 f15 f2"/>
              <a:gd name="f126" fmla="?: f82 f2 f15"/>
              <a:gd name="f127" fmla="?: f83 0 f1"/>
              <a:gd name="f128" fmla="?: f83 f1 0"/>
              <a:gd name="f129" fmla="abs f84"/>
              <a:gd name="f130" fmla="abs f85"/>
              <a:gd name="f131" fmla="?: f84 f15 f2"/>
              <a:gd name="f132" fmla="?: f84 f2 f15"/>
              <a:gd name="f133" fmla="?: f84 f3 f2"/>
              <a:gd name="f134" fmla="?: f84 f2 f3"/>
              <a:gd name="f135" fmla="?: f54 f88 f87"/>
              <a:gd name="f136" fmla="?: f54 f87 f88"/>
              <a:gd name="f137" fmla="?: f57 f75 f76"/>
              <a:gd name="f138" fmla="abs f89"/>
              <a:gd name="f139" fmla="?: f89 f15 f2"/>
              <a:gd name="f140" fmla="?: f89 f2 f15"/>
              <a:gd name="f141" fmla="?: f82 0 f1"/>
              <a:gd name="f142" fmla="?: f82 f1 0"/>
              <a:gd name="f143" fmla="abs f90"/>
              <a:gd name="f144" fmla="abs f91"/>
              <a:gd name="f145" fmla="?: f90 f15 f2"/>
              <a:gd name="f146" fmla="?: f90 f2 f15"/>
              <a:gd name="f147" fmla="?: f90 f3 f2"/>
              <a:gd name="f148" fmla="?: f90 f2 f3"/>
              <a:gd name="f149" fmla="?: f71 f94 f93"/>
              <a:gd name="f150" fmla="?: f71 f93 f94"/>
              <a:gd name="f151" fmla="?: f59 f79 f78"/>
              <a:gd name="f152" fmla="?: f49 f96 f97"/>
              <a:gd name="f153" fmla="?: f51 f102 f103"/>
              <a:gd name="f154" fmla="?: f51 f100 f101"/>
              <a:gd name="f155" fmla="?: f70 f108 f107"/>
              <a:gd name="f156" fmla="?: f70 f107 f108"/>
              <a:gd name="f157" fmla="?: f48 f106 f105"/>
              <a:gd name="f158" fmla="?: f71 f114 f113"/>
              <a:gd name="f159" fmla="?: f71 f113 f114"/>
              <a:gd name="f160" fmla="?: f72 f111 f112"/>
              <a:gd name="f161" fmla="?: f54 f117 f116"/>
              <a:gd name="f162" fmla="?: f54 f116 f117"/>
              <a:gd name="f163" fmla="?: f77 f121 f120"/>
              <a:gd name="f164" fmla="?: f82 f128 f127"/>
              <a:gd name="f165" fmla="?: f82 f127 f128"/>
              <a:gd name="f166" fmla="?: f83 f125 f126"/>
              <a:gd name="f167" fmla="?: f84 f134 f133"/>
              <a:gd name="f168" fmla="?: f84 f133 f134"/>
              <a:gd name="f169" fmla="?: f85 f132 f131"/>
              <a:gd name="f170" fmla="?: f57 f135 f136"/>
              <a:gd name="f171" fmla="?: f89 f142 f141"/>
              <a:gd name="f172" fmla="?: f89 f141 f142"/>
              <a:gd name="f173" fmla="?: f82 f139 f140"/>
              <a:gd name="f174" fmla="?: f90 f148 f147"/>
              <a:gd name="f175" fmla="?: f90 f147 f148"/>
              <a:gd name="f176" fmla="?: f91 f146 f145"/>
              <a:gd name="f177" fmla="?: f58 f149 f150"/>
              <a:gd name="f178" fmla="?: f58 f111 f112"/>
              <a:gd name="f179" fmla="?: f59 f121 f120"/>
              <a:gd name="f180" fmla="?: f48 f156 f155"/>
              <a:gd name="f181" fmla="?: f72 f158 f159"/>
              <a:gd name="f182" fmla="?: f73 f161 f162"/>
              <a:gd name="f183" fmla="?: f83 f164 f165"/>
              <a:gd name="f184" fmla="?: f85 f168 f167"/>
              <a:gd name="f185" fmla="?: f82 f171 f172"/>
              <a:gd name="f186" fmla="?: f91 f175 f174"/>
            </a:gdLst>
            <a:ahLst>
              <a:ahXY gdRefX="f0" minX="f7" maxX="f8">
                <a:pos x="f38" y="f39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0" t="f40" r="f46" b="f47"/>
            <a:pathLst>
              <a:path>
                <a:moveTo>
                  <a:pt x="f39" y="f41"/>
                </a:moveTo>
                <a:arcTo wR="f60" hR="f61" stAng="f152" swAng="f98"/>
                <a:lnTo>
                  <a:pt x="f46" y="f40"/>
                </a:lnTo>
                <a:lnTo>
                  <a:pt x="f46" y="f42"/>
                </a:lnTo>
                <a:arcTo wR="f99" hR="f67" stAng="f153" swAng="f154"/>
                <a:arcTo wR="f104" hR="f60" stAng="f180" swAng="f157"/>
                <a:lnTo>
                  <a:pt x="f43" y="f52"/>
                </a:lnTo>
                <a:arcTo wR="f109" hR="f110" stAng="f181" swAng="f160"/>
                <a:lnTo>
                  <a:pt x="f40" y="f47"/>
                </a:lnTo>
                <a:lnTo>
                  <a:pt x="f40" y="f53"/>
                </a:lnTo>
                <a:arcTo wR="f74" hR="f115" stAng="f182" swAng="f118"/>
                <a:arcTo wR="f67" hR="f119" stAng="f163" swAng="f122"/>
                <a:close/>
              </a:path>
              <a:path>
                <a:moveTo>
                  <a:pt x="f42" y="f41"/>
                </a:moveTo>
                <a:arcTo wR="f123" hR="f124" stAng="f183" swAng="f166"/>
                <a:arcTo wR="f129" hR="f130" stAng="f184" swAng="f169"/>
                <a:arcTo wR="f74" hR="f86" stAng="f170" swAng="f137"/>
                <a:close/>
              </a:path>
              <a:path>
                <a:moveTo>
                  <a:pt x="f50" y="f42"/>
                </a:moveTo>
                <a:arcTo wR="f138" hR="f123" stAng="f185" swAng="f173"/>
                <a:arcTo wR="f143" hR="f144" stAng="f186" swAng="f176"/>
                <a:arcTo wR="f99" hR="f67" stAng="f153" swAng="f154"/>
                <a:arcTo wR="f104" hR="f60" stAng="f180" swAng="f157"/>
                <a:arcTo wR="f109" hR="f92" stAng="f177" swAng="f178"/>
                <a:close/>
              </a:path>
              <a:path>
                <a:moveTo>
                  <a:pt x="f42" y="f45"/>
                </a:moveTo>
                <a:arcTo wR="f67" hR="f95" stAng="f179" swAng="f151"/>
              </a:path>
              <a:path>
                <a:moveTo>
                  <a:pt x="f50" y="f40"/>
                </a:moveTo>
                <a:lnTo>
                  <a:pt x="f46" y="f40"/>
                </a:lnTo>
              </a:path>
              <a:path>
                <a:moveTo>
                  <a:pt x="f40" y="f41"/>
                </a:moveTo>
                <a:lnTo>
                  <a:pt x="f40" y="f53"/>
                </a:lnTo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IN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383600" y="2026439"/>
            <a:ext cx="1279080" cy="709920"/>
          </a:xfrm>
          <a:custGeom>
            <a:avLst>
              <a:gd name="f0" fmla="val 27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val 5400"/>
              <a:gd name="f9" fmla="val -2147483647"/>
              <a:gd name="f10" fmla="val 2147483647"/>
              <a:gd name="f11" fmla="abs f4"/>
              <a:gd name="f12" fmla="abs f5"/>
              <a:gd name="f13" fmla="abs f6"/>
              <a:gd name="f14" fmla="pin 0 f0 5400"/>
              <a:gd name="f15" fmla="+- 0 0 f2"/>
              <a:gd name="f16" fmla="?: f11 f4 1"/>
              <a:gd name="f17" fmla="?: f12 f5 1"/>
              <a:gd name="f18" fmla="?: f13 f6 1"/>
              <a:gd name="f19" fmla="val f14"/>
              <a:gd name="f20" fmla="*/ f16 1 21600"/>
              <a:gd name="f21" fmla="*/ f17 1 21600"/>
              <a:gd name="f22" fmla="*/ 21600 f16 1"/>
              <a:gd name="f23" fmla="*/ 21600 f17 1"/>
              <a:gd name="f24" fmla="*/ f19 1 2"/>
              <a:gd name="f25" fmla="*/ f19 2 1"/>
              <a:gd name="f26" fmla="min f21 f20"/>
              <a:gd name="f27" fmla="*/ f22 1 f18"/>
              <a:gd name="f28" fmla="*/ f23 1 f18"/>
              <a:gd name="f29" fmla="+- f19 f24 0"/>
              <a:gd name="f30" fmla="*/ f24 1 2"/>
              <a:gd name="f31" fmla="+- f27 0 f24"/>
              <a:gd name="f32" fmla="+- f27 0 f19"/>
              <a:gd name="f33" fmla="+- f19 f30 0"/>
              <a:gd name="f34" fmla="+- f24 f30 0"/>
              <a:gd name="f35" fmla="+- f28 0 f24"/>
              <a:gd name="f36" fmla="+- f28 0 f19"/>
              <a:gd name="f37" fmla="+- f28 0 f29"/>
              <a:gd name="f38" fmla="*/ f14 f26 1"/>
              <a:gd name="f39" fmla="*/ f7 f26 1"/>
              <a:gd name="f40" fmla="*/ f19 f26 1"/>
              <a:gd name="f41" fmla="*/ f29 f26 1"/>
              <a:gd name="f42" fmla="*/ f24 f26 1"/>
              <a:gd name="f43" fmla="*/ f27 f26 1"/>
              <a:gd name="f44" fmla="*/ f28 f26 1"/>
              <a:gd name="f45" fmla="*/ f25 f26 1"/>
              <a:gd name="f46" fmla="*/ f32 f26 1"/>
              <a:gd name="f47" fmla="*/ f36 f26 1"/>
              <a:gd name="f48" fmla="+- f42 0 f39"/>
              <a:gd name="f49" fmla="+- f40 0 f41"/>
              <a:gd name="f50" fmla="*/ f31 f26 1"/>
              <a:gd name="f51" fmla="+- f39 0 f42"/>
              <a:gd name="f52" fmla="*/ f37 f26 1"/>
              <a:gd name="f53" fmla="*/ f35 f26 1"/>
              <a:gd name="f54" fmla="+- f42 0 f40"/>
              <a:gd name="f55" fmla="*/ f34 f26 1"/>
              <a:gd name="f56" fmla="*/ f33 f26 1"/>
              <a:gd name="f57" fmla="+- f45 0 f41"/>
              <a:gd name="f58" fmla="+- f40 0 f42"/>
              <a:gd name="f59" fmla="+- f41 0 f45"/>
              <a:gd name="f60" fmla="abs f48"/>
              <a:gd name="f61" fmla="abs f49"/>
              <a:gd name="f62" fmla="?: f48 f15 f2"/>
              <a:gd name="f63" fmla="?: f48 f2 f15"/>
              <a:gd name="f64" fmla="?: f49 0 f1"/>
              <a:gd name="f65" fmla="?: f49 f1 0"/>
              <a:gd name="f66" fmla="+- f50 0 f46"/>
              <a:gd name="f67" fmla="abs f51"/>
              <a:gd name="f68" fmla="?: f51 0 f1"/>
              <a:gd name="f69" fmla="?: f51 f1 0"/>
              <a:gd name="f70" fmla="+- f43 0 f50"/>
              <a:gd name="f71" fmla="+- f50 0 f43"/>
              <a:gd name="f72" fmla="+- f47 0 f52"/>
              <a:gd name="f73" fmla="+- f44 0 f53"/>
              <a:gd name="f74" fmla="abs f54"/>
              <a:gd name="f75" fmla="?: f54 f15 f2"/>
              <a:gd name="f76" fmla="?: f54 f2 f15"/>
              <a:gd name="f77" fmla="+- f53 0 f44"/>
              <a:gd name="f78" fmla="?: f51 f15 f2"/>
              <a:gd name="f79" fmla="?: f51 f2 f15"/>
              <a:gd name="f80" fmla="?: f51 f3 f2"/>
              <a:gd name="f81" fmla="?: f51 f2 f3"/>
              <a:gd name="f82" fmla="+- f55 0 f42"/>
              <a:gd name="f83" fmla="+- f56 0 f41"/>
              <a:gd name="f84" fmla="+- f40 0 f55"/>
              <a:gd name="f85" fmla="+- f41 0 f56"/>
              <a:gd name="f86" fmla="abs f57"/>
              <a:gd name="f87" fmla="?: f57 0 f1"/>
              <a:gd name="f88" fmla="?: f57 f1 0"/>
              <a:gd name="f89" fmla="+- f46 0 f50"/>
              <a:gd name="f90" fmla="+- f46 0 f46"/>
              <a:gd name="f91" fmla="+- f42 0 f55"/>
              <a:gd name="f92" fmla="abs f58"/>
              <a:gd name="f93" fmla="?: f58 0 f1"/>
              <a:gd name="f94" fmla="?: f58 f1 0"/>
              <a:gd name="f95" fmla="abs f59"/>
              <a:gd name="f96" fmla="?: f48 f65 f64"/>
              <a:gd name="f97" fmla="?: f48 f64 f65"/>
              <a:gd name="f98" fmla="?: f49 f62 f63"/>
              <a:gd name="f99" fmla="abs f66"/>
              <a:gd name="f100" fmla="?: f66 f15 f2"/>
              <a:gd name="f101" fmla="?: f66 f2 f15"/>
              <a:gd name="f102" fmla="?: f66 f69 f68"/>
              <a:gd name="f103" fmla="?: f66 f68 f69"/>
              <a:gd name="f104" fmla="abs f70"/>
              <a:gd name="f105" fmla="?: f70 f15 f2"/>
              <a:gd name="f106" fmla="?: f70 f2 f15"/>
              <a:gd name="f107" fmla="?: f70 f3 f2"/>
              <a:gd name="f108" fmla="?: f70 f2 f3"/>
              <a:gd name="f109" fmla="abs f71"/>
              <a:gd name="f110" fmla="abs f72"/>
              <a:gd name="f111" fmla="?: f71 f15 f2"/>
              <a:gd name="f112" fmla="?: f71 f2 f15"/>
              <a:gd name="f113" fmla="?: f72 0 f1"/>
              <a:gd name="f114" fmla="?: f72 f1 0"/>
              <a:gd name="f115" fmla="abs f73"/>
              <a:gd name="f116" fmla="?: f73 0 f1"/>
              <a:gd name="f117" fmla="?: f73 f1 0"/>
              <a:gd name="f118" fmla="?: f73 f75 f76"/>
              <a:gd name="f119" fmla="abs f77"/>
              <a:gd name="f120" fmla="?: f51 f81 f80"/>
              <a:gd name="f121" fmla="?: f51 f80 f81"/>
              <a:gd name="f122" fmla="?: f77 f79 f78"/>
              <a:gd name="f123" fmla="abs f82"/>
              <a:gd name="f124" fmla="abs f83"/>
              <a:gd name="f125" fmla="?: f82 f15 f2"/>
              <a:gd name="f126" fmla="?: f82 f2 f15"/>
              <a:gd name="f127" fmla="?: f83 0 f1"/>
              <a:gd name="f128" fmla="?: f83 f1 0"/>
              <a:gd name="f129" fmla="abs f84"/>
              <a:gd name="f130" fmla="abs f85"/>
              <a:gd name="f131" fmla="?: f84 f15 f2"/>
              <a:gd name="f132" fmla="?: f84 f2 f15"/>
              <a:gd name="f133" fmla="?: f84 f3 f2"/>
              <a:gd name="f134" fmla="?: f84 f2 f3"/>
              <a:gd name="f135" fmla="?: f54 f88 f87"/>
              <a:gd name="f136" fmla="?: f54 f87 f88"/>
              <a:gd name="f137" fmla="?: f57 f75 f76"/>
              <a:gd name="f138" fmla="abs f89"/>
              <a:gd name="f139" fmla="?: f89 f15 f2"/>
              <a:gd name="f140" fmla="?: f89 f2 f15"/>
              <a:gd name="f141" fmla="?: f82 0 f1"/>
              <a:gd name="f142" fmla="?: f82 f1 0"/>
              <a:gd name="f143" fmla="abs f90"/>
              <a:gd name="f144" fmla="abs f91"/>
              <a:gd name="f145" fmla="?: f90 f15 f2"/>
              <a:gd name="f146" fmla="?: f90 f2 f15"/>
              <a:gd name="f147" fmla="?: f90 f3 f2"/>
              <a:gd name="f148" fmla="?: f90 f2 f3"/>
              <a:gd name="f149" fmla="?: f71 f94 f93"/>
              <a:gd name="f150" fmla="?: f71 f93 f94"/>
              <a:gd name="f151" fmla="?: f59 f79 f78"/>
              <a:gd name="f152" fmla="?: f49 f96 f97"/>
              <a:gd name="f153" fmla="?: f51 f102 f103"/>
              <a:gd name="f154" fmla="?: f51 f100 f101"/>
              <a:gd name="f155" fmla="?: f70 f108 f107"/>
              <a:gd name="f156" fmla="?: f70 f107 f108"/>
              <a:gd name="f157" fmla="?: f48 f106 f105"/>
              <a:gd name="f158" fmla="?: f71 f114 f113"/>
              <a:gd name="f159" fmla="?: f71 f113 f114"/>
              <a:gd name="f160" fmla="?: f72 f111 f112"/>
              <a:gd name="f161" fmla="?: f54 f117 f116"/>
              <a:gd name="f162" fmla="?: f54 f116 f117"/>
              <a:gd name="f163" fmla="?: f77 f121 f120"/>
              <a:gd name="f164" fmla="?: f82 f128 f127"/>
              <a:gd name="f165" fmla="?: f82 f127 f128"/>
              <a:gd name="f166" fmla="?: f83 f125 f126"/>
              <a:gd name="f167" fmla="?: f84 f134 f133"/>
              <a:gd name="f168" fmla="?: f84 f133 f134"/>
              <a:gd name="f169" fmla="?: f85 f132 f131"/>
              <a:gd name="f170" fmla="?: f57 f135 f136"/>
              <a:gd name="f171" fmla="?: f89 f142 f141"/>
              <a:gd name="f172" fmla="?: f89 f141 f142"/>
              <a:gd name="f173" fmla="?: f82 f139 f140"/>
              <a:gd name="f174" fmla="?: f90 f148 f147"/>
              <a:gd name="f175" fmla="?: f90 f147 f148"/>
              <a:gd name="f176" fmla="?: f91 f146 f145"/>
              <a:gd name="f177" fmla="?: f58 f149 f150"/>
              <a:gd name="f178" fmla="?: f58 f111 f112"/>
              <a:gd name="f179" fmla="?: f59 f121 f120"/>
              <a:gd name="f180" fmla="?: f48 f156 f155"/>
              <a:gd name="f181" fmla="?: f72 f158 f159"/>
              <a:gd name="f182" fmla="?: f73 f161 f162"/>
              <a:gd name="f183" fmla="?: f83 f164 f165"/>
              <a:gd name="f184" fmla="?: f85 f168 f167"/>
              <a:gd name="f185" fmla="?: f82 f171 f172"/>
              <a:gd name="f186" fmla="?: f91 f175 f174"/>
            </a:gdLst>
            <a:ahLst>
              <a:ahXY gdRefX="f0" minX="f7" maxX="f8">
                <a:pos x="f38" y="f39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0" t="f40" r="f46" b="f47"/>
            <a:pathLst>
              <a:path>
                <a:moveTo>
                  <a:pt x="f39" y="f41"/>
                </a:moveTo>
                <a:arcTo wR="f60" hR="f61" stAng="f152" swAng="f98"/>
                <a:lnTo>
                  <a:pt x="f46" y="f40"/>
                </a:lnTo>
                <a:lnTo>
                  <a:pt x="f46" y="f42"/>
                </a:lnTo>
                <a:arcTo wR="f99" hR="f67" stAng="f153" swAng="f154"/>
                <a:arcTo wR="f104" hR="f60" stAng="f180" swAng="f157"/>
                <a:lnTo>
                  <a:pt x="f43" y="f52"/>
                </a:lnTo>
                <a:arcTo wR="f109" hR="f110" stAng="f181" swAng="f160"/>
                <a:lnTo>
                  <a:pt x="f40" y="f47"/>
                </a:lnTo>
                <a:lnTo>
                  <a:pt x="f40" y="f53"/>
                </a:lnTo>
                <a:arcTo wR="f74" hR="f115" stAng="f182" swAng="f118"/>
                <a:arcTo wR="f67" hR="f119" stAng="f163" swAng="f122"/>
                <a:close/>
              </a:path>
              <a:path>
                <a:moveTo>
                  <a:pt x="f42" y="f41"/>
                </a:moveTo>
                <a:arcTo wR="f123" hR="f124" stAng="f183" swAng="f166"/>
                <a:arcTo wR="f129" hR="f130" stAng="f184" swAng="f169"/>
                <a:arcTo wR="f74" hR="f86" stAng="f170" swAng="f137"/>
                <a:close/>
              </a:path>
              <a:path>
                <a:moveTo>
                  <a:pt x="f50" y="f42"/>
                </a:moveTo>
                <a:arcTo wR="f138" hR="f123" stAng="f185" swAng="f173"/>
                <a:arcTo wR="f143" hR="f144" stAng="f186" swAng="f176"/>
                <a:arcTo wR="f99" hR="f67" stAng="f153" swAng="f154"/>
                <a:arcTo wR="f104" hR="f60" stAng="f180" swAng="f157"/>
                <a:arcTo wR="f109" hR="f92" stAng="f177" swAng="f178"/>
                <a:close/>
              </a:path>
              <a:path>
                <a:moveTo>
                  <a:pt x="f42" y="f45"/>
                </a:moveTo>
                <a:arcTo wR="f67" hR="f95" stAng="f179" swAng="f151"/>
              </a:path>
              <a:path>
                <a:moveTo>
                  <a:pt x="f50" y="f40"/>
                </a:moveTo>
                <a:lnTo>
                  <a:pt x="f46" y="f40"/>
                </a:lnTo>
              </a:path>
              <a:path>
                <a:moveTo>
                  <a:pt x="f40" y="f41"/>
                </a:moveTo>
                <a:lnTo>
                  <a:pt x="f40" y="f53"/>
                </a:lnTo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1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Prog. 1</a:t>
            </a:r>
          </a:p>
        </p:txBody>
      </p:sp>
      <p:sp>
        <p:nvSpPr>
          <p:cNvPr id="5" name="Freeform 4"/>
          <p:cNvSpPr/>
          <p:nvPr/>
        </p:nvSpPr>
        <p:spPr>
          <a:xfrm>
            <a:off x="3951840" y="1979640"/>
            <a:ext cx="1279080" cy="709920"/>
          </a:xfrm>
          <a:custGeom>
            <a:avLst>
              <a:gd name="f0" fmla="val 27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val 5400"/>
              <a:gd name="f9" fmla="val -2147483647"/>
              <a:gd name="f10" fmla="val 2147483647"/>
              <a:gd name="f11" fmla="abs f4"/>
              <a:gd name="f12" fmla="abs f5"/>
              <a:gd name="f13" fmla="abs f6"/>
              <a:gd name="f14" fmla="pin 0 f0 5400"/>
              <a:gd name="f15" fmla="+- 0 0 f2"/>
              <a:gd name="f16" fmla="?: f11 f4 1"/>
              <a:gd name="f17" fmla="?: f12 f5 1"/>
              <a:gd name="f18" fmla="?: f13 f6 1"/>
              <a:gd name="f19" fmla="val f14"/>
              <a:gd name="f20" fmla="*/ f16 1 21600"/>
              <a:gd name="f21" fmla="*/ f17 1 21600"/>
              <a:gd name="f22" fmla="*/ 21600 f16 1"/>
              <a:gd name="f23" fmla="*/ 21600 f17 1"/>
              <a:gd name="f24" fmla="*/ f19 1 2"/>
              <a:gd name="f25" fmla="*/ f19 2 1"/>
              <a:gd name="f26" fmla="min f21 f20"/>
              <a:gd name="f27" fmla="*/ f22 1 f18"/>
              <a:gd name="f28" fmla="*/ f23 1 f18"/>
              <a:gd name="f29" fmla="+- f19 f24 0"/>
              <a:gd name="f30" fmla="*/ f24 1 2"/>
              <a:gd name="f31" fmla="+- f27 0 f24"/>
              <a:gd name="f32" fmla="+- f27 0 f19"/>
              <a:gd name="f33" fmla="+- f19 f30 0"/>
              <a:gd name="f34" fmla="+- f24 f30 0"/>
              <a:gd name="f35" fmla="+- f28 0 f24"/>
              <a:gd name="f36" fmla="+- f28 0 f19"/>
              <a:gd name="f37" fmla="+- f28 0 f29"/>
              <a:gd name="f38" fmla="*/ f14 f26 1"/>
              <a:gd name="f39" fmla="*/ f7 f26 1"/>
              <a:gd name="f40" fmla="*/ f19 f26 1"/>
              <a:gd name="f41" fmla="*/ f29 f26 1"/>
              <a:gd name="f42" fmla="*/ f24 f26 1"/>
              <a:gd name="f43" fmla="*/ f27 f26 1"/>
              <a:gd name="f44" fmla="*/ f28 f26 1"/>
              <a:gd name="f45" fmla="*/ f25 f26 1"/>
              <a:gd name="f46" fmla="*/ f32 f26 1"/>
              <a:gd name="f47" fmla="*/ f36 f26 1"/>
              <a:gd name="f48" fmla="+- f42 0 f39"/>
              <a:gd name="f49" fmla="+- f40 0 f41"/>
              <a:gd name="f50" fmla="*/ f31 f26 1"/>
              <a:gd name="f51" fmla="+- f39 0 f42"/>
              <a:gd name="f52" fmla="*/ f37 f26 1"/>
              <a:gd name="f53" fmla="*/ f35 f26 1"/>
              <a:gd name="f54" fmla="+- f42 0 f40"/>
              <a:gd name="f55" fmla="*/ f34 f26 1"/>
              <a:gd name="f56" fmla="*/ f33 f26 1"/>
              <a:gd name="f57" fmla="+- f45 0 f41"/>
              <a:gd name="f58" fmla="+- f40 0 f42"/>
              <a:gd name="f59" fmla="+- f41 0 f45"/>
              <a:gd name="f60" fmla="abs f48"/>
              <a:gd name="f61" fmla="abs f49"/>
              <a:gd name="f62" fmla="?: f48 f15 f2"/>
              <a:gd name="f63" fmla="?: f48 f2 f15"/>
              <a:gd name="f64" fmla="?: f49 0 f1"/>
              <a:gd name="f65" fmla="?: f49 f1 0"/>
              <a:gd name="f66" fmla="+- f50 0 f46"/>
              <a:gd name="f67" fmla="abs f51"/>
              <a:gd name="f68" fmla="?: f51 0 f1"/>
              <a:gd name="f69" fmla="?: f51 f1 0"/>
              <a:gd name="f70" fmla="+- f43 0 f50"/>
              <a:gd name="f71" fmla="+- f50 0 f43"/>
              <a:gd name="f72" fmla="+- f47 0 f52"/>
              <a:gd name="f73" fmla="+- f44 0 f53"/>
              <a:gd name="f74" fmla="abs f54"/>
              <a:gd name="f75" fmla="?: f54 f15 f2"/>
              <a:gd name="f76" fmla="?: f54 f2 f15"/>
              <a:gd name="f77" fmla="+- f53 0 f44"/>
              <a:gd name="f78" fmla="?: f51 f15 f2"/>
              <a:gd name="f79" fmla="?: f51 f2 f15"/>
              <a:gd name="f80" fmla="?: f51 f3 f2"/>
              <a:gd name="f81" fmla="?: f51 f2 f3"/>
              <a:gd name="f82" fmla="+- f55 0 f42"/>
              <a:gd name="f83" fmla="+- f56 0 f41"/>
              <a:gd name="f84" fmla="+- f40 0 f55"/>
              <a:gd name="f85" fmla="+- f41 0 f56"/>
              <a:gd name="f86" fmla="abs f57"/>
              <a:gd name="f87" fmla="?: f57 0 f1"/>
              <a:gd name="f88" fmla="?: f57 f1 0"/>
              <a:gd name="f89" fmla="+- f46 0 f50"/>
              <a:gd name="f90" fmla="+- f46 0 f46"/>
              <a:gd name="f91" fmla="+- f42 0 f55"/>
              <a:gd name="f92" fmla="abs f58"/>
              <a:gd name="f93" fmla="?: f58 0 f1"/>
              <a:gd name="f94" fmla="?: f58 f1 0"/>
              <a:gd name="f95" fmla="abs f59"/>
              <a:gd name="f96" fmla="?: f48 f65 f64"/>
              <a:gd name="f97" fmla="?: f48 f64 f65"/>
              <a:gd name="f98" fmla="?: f49 f62 f63"/>
              <a:gd name="f99" fmla="abs f66"/>
              <a:gd name="f100" fmla="?: f66 f15 f2"/>
              <a:gd name="f101" fmla="?: f66 f2 f15"/>
              <a:gd name="f102" fmla="?: f66 f69 f68"/>
              <a:gd name="f103" fmla="?: f66 f68 f69"/>
              <a:gd name="f104" fmla="abs f70"/>
              <a:gd name="f105" fmla="?: f70 f15 f2"/>
              <a:gd name="f106" fmla="?: f70 f2 f15"/>
              <a:gd name="f107" fmla="?: f70 f3 f2"/>
              <a:gd name="f108" fmla="?: f70 f2 f3"/>
              <a:gd name="f109" fmla="abs f71"/>
              <a:gd name="f110" fmla="abs f72"/>
              <a:gd name="f111" fmla="?: f71 f15 f2"/>
              <a:gd name="f112" fmla="?: f71 f2 f15"/>
              <a:gd name="f113" fmla="?: f72 0 f1"/>
              <a:gd name="f114" fmla="?: f72 f1 0"/>
              <a:gd name="f115" fmla="abs f73"/>
              <a:gd name="f116" fmla="?: f73 0 f1"/>
              <a:gd name="f117" fmla="?: f73 f1 0"/>
              <a:gd name="f118" fmla="?: f73 f75 f76"/>
              <a:gd name="f119" fmla="abs f77"/>
              <a:gd name="f120" fmla="?: f51 f81 f80"/>
              <a:gd name="f121" fmla="?: f51 f80 f81"/>
              <a:gd name="f122" fmla="?: f77 f79 f78"/>
              <a:gd name="f123" fmla="abs f82"/>
              <a:gd name="f124" fmla="abs f83"/>
              <a:gd name="f125" fmla="?: f82 f15 f2"/>
              <a:gd name="f126" fmla="?: f82 f2 f15"/>
              <a:gd name="f127" fmla="?: f83 0 f1"/>
              <a:gd name="f128" fmla="?: f83 f1 0"/>
              <a:gd name="f129" fmla="abs f84"/>
              <a:gd name="f130" fmla="abs f85"/>
              <a:gd name="f131" fmla="?: f84 f15 f2"/>
              <a:gd name="f132" fmla="?: f84 f2 f15"/>
              <a:gd name="f133" fmla="?: f84 f3 f2"/>
              <a:gd name="f134" fmla="?: f84 f2 f3"/>
              <a:gd name="f135" fmla="?: f54 f88 f87"/>
              <a:gd name="f136" fmla="?: f54 f87 f88"/>
              <a:gd name="f137" fmla="?: f57 f75 f76"/>
              <a:gd name="f138" fmla="abs f89"/>
              <a:gd name="f139" fmla="?: f89 f15 f2"/>
              <a:gd name="f140" fmla="?: f89 f2 f15"/>
              <a:gd name="f141" fmla="?: f82 0 f1"/>
              <a:gd name="f142" fmla="?: f82 f1 0"/>
              <a:gd name="f143" fmla="abs f90"/>
              <a:gd name="f144" fmla="abs f91"/>
              <a:gd name="f145" fmla="?: f90 f15 f2"/>
              <a:gd name="f146" fmla="?: f90 f2 f15"/>
              <a:gd name="f147" fmla="?: f90 f3 f2"/>
              <a:gd name="f148" fmla="?: f90 f2 f3"/>
              <a:gd name="f149" fmla="?: f71 f94 f93"/>
              <a:gd name="f150" fmla="?: f71 f93 f94"/>
              <a:gd name="f151" fmla="?: f59 f79 f78"/>
              <a:gd name="f152" fmla="?: f49 f96 f97"/>
              <a:gd name="f153" fmla="?: f51 f102 f103"/>
              <a:gd name="f154" fmla="?: f51 f100 f101"/>
              <a:gd name="f155" fmla="?: f70 f108 f107"/>
              <a:gd name="f156" fmla="?: f70 f107 f108"/>
              <a:gd name="f157" fmla="?: f48 f106 f105"/>
              <a:gd name="f158" fmla="?: f71 f114 f113"/>
              <a:gd name="f159" fmla="?: f71 f113 f114"/>
              <a:gd name="f160" fmla="?: f72 f111 f112"/>
              <a:gd name="f161" fmla="?: f54 f117 f116"/>
              <a:gd name="f162" fmla="?: f54 f116 f117"/>
              <a:gd name="f163" fmla="?: f77 f121 f120"/>
              <a:gd name="f164" fmla="?: f82 f128 f127"/>
              <a:gd name="f165" fmla="?: f82 f127 f128"/>
              <a:gd name="f166" fmla="?: f83 f125 f126"/>
              <a:gd name="f167" fmla="?: f84 f134 f133"/>
              <a:gd name="f168" fmla="?: f84 f133 f134"/>
              <a:gd name="f169" fmla="?: f85 f132 f131"/>
              <a:gd name="f170" fmla="?: f57 f135 f136"/>
              <a:gd name="f171" fmla="?: f89 f142 f141"/>
              <a:gd name="f172" fmla="?: f89 f141 f142"/>
              <a:gd name="f173" fmla="?: f82 f139 f140"/>
              <a:gd name="f174" fmla="?: f90 f148 f147"/>
              <a:gd name="f175" fmla="?: f90 f147 f148"/>
              <a:gd name="f176" fmla="?: f91 f146 f145"/>
              <a:gd name="f177" fmla="?: f58 f149 f150"/>
              <a:gd name="f178" fmla="?: f58 f111 f112"/>
              <a:gd name="f179" fmla="?: f59 f121 f120"/>
              <a:gd name="f180" fmla="?: f48 f156 f155"/>
              <a:gd name="f181" fmla="?: f72 f158 f159"/>
              <a:gd name="f182" fmla="?: f73 f161 f162"/>
              <a:gd name="f183" fmla="?: f83 f164 f165"/>
              <a:gd name="f184" fmla="?: f85 f168 f167"/>
              <a:gd name="f185" fmla="?: f82 f171 f172"/>
              <a:gd name="f186" fmla="?: f91 f175 f174"/>
            </a:gdLst>
            <a:ahLst>
              <a:ahXY gdRefX="f0" minX="f7" maxX="f8">
                <a:pos x="f38" y="f39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0" t="f40" r="f46" b="f47"/>
            <a:pathLst>
              <a:path>
                <a:moveTo>
                  <a:pt x="f39" y="f41"/>
                </a:moveTo>
                <a:arcTo wR="f60" hR="f61" stAng="f152" swAng="f98"/>
                <a:lnTo>
                  <a:pt x="f46" y="f40"/>
                </a:lnTo>
                <a:lnTo>
                  <a:pt x="f46" y="f42"/>
                </a:lnTo>
                <a:arcTo wR="f99" hR="f67" stAng="f153" swAng="f154"/>
                <a:arcTo wR="f104" hR="f60" stAng="f180" swAng="f157"/>
                <a:lnTo>
                  <a:pt x="f43" y="f52"/>
                </a:lnTo>
                <a:arcTo wR="f109" hR="f110" stAng="f181" swAng="f160"/>
                <a:lnTo>
                  <a:pt x="f40" y="f47"/>
                </a:lnTo>
                <a:lnTo>
                  <a:pt x="f40" y="f53"/>
                </a:lnTo>
                <a:arcTo wR="f74" hR="f115" stAng="f182" swAng="f118"/>
                <a:arcTo wR="f67" hR="f119" stAng="f163" swAng="f122"/>
                <a:close/>
              </a:path>
              <a:path>
                <a:moveTo>
                  <a:pt x="f42" y="f41"/>
                </a:moveTo>
                <a:arcTo wR="f123" hR="f124" stAng="f183" swAng="f166"/>
                <a:arcTo wR="f129" hR="f130" stAng="f184" swAng="f169"/>
                <a:arcTo wR="f74" hR="f86" stAng="f170" swAng="f137"/>
                <a:close/>
              </a:path>
              <a:path>
                <a:moveTo>
                  <a:pt x="f50" y="f42"/>
                </a:moveTo>
                <a:arcTo wR="f138" hR="f123" stAng="f185" swAng="f173"/>
                <a:arcTo wR="f143" hR="f144" stAng="f186" swAng="f176"/>
                <a:arcTo wR="f99" hR="f67" stAng="f153" swAng="f154"/>
                <a:arcTo wR="f104" hR="f60" stAng="f180" swAng="f157"/>
                <a:arcTo wR="f109" hR="f92" stAng="f177" swAng="f178"/>
                <a:close/>
              </a:path>
              <a:path>
                <a:moveTo>
                  <a:pt x="f42" y="f45"/>
                </a:moveTo>
                <a:arcTo wR="f67" hR="f95" stAng="f179" swAng="f151"/>
              </a:path>
              <a:path>
                <a:moveTo>
                  <a:pt x="f50" y="f40"/>
                </a:moveTo>
                <a:lnTo>
                  <a:pt x="f46" y="f40"/>
                </a:lnTo>
              </a:path>
              <a:path>
                <a:moveTo>
                  <a:pt x="f40" y="f41"/>
                </a:moveTo>
                <a:lnTo>
                  <a:pt x="f40" y="f53"/>
                </a:lnTo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1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Prog. 2</a:t>
            </a:r>
          </a:p>
        </p:txBody>
      </p:sp>
      <p:sp>
        <p:nvSpPr>
          <p:cNvPr id="6" name="Freeform 5"/>
          <p:cNvSpPr/>
          <p:nvPr/>
        </p:nvSpPr>
        <p:spPr>
          <a:xfrm>
            <a:off x="6604320" y="1979640"/>
            <a:ext cx="1279080" cy="709920"/>
          </a:xfrm>
          <a:custGeom>
            <a:avLst>
              <a:gd name="f0" fmla="val 27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val 5400"/>
              <a:gd name="f9" fmla="val -2147483647"/>
              <a:gd name="f10" fmla="val 2147483647"/>
              <a:gd name="f11" fmla="abs f4"/>
              <a:gd name="f12" fmla="abs f5"/>
              <a:gd name="f13" fmla="abs f6"/>
              <a:gd name="f14" fmla="pin 0 f0 5400"/>
              <a:gd name="f15" fmla="+- 0 0 f2"/>
              <a:gd name="f16" fmla="?: f11 f4 1"/>
              <a:gd name="f17" fmla="?: f12 f5 1"/>
              <a:gd name="f18" fmla="?: f13 f6 1"/>
              <a:gd name="f19" fmla="val f14"/>
              <a:gd name="f20" fmla="*/ f16 1 21600"/>
              <a:gd name="f21" fmla="*/ f17 1 21600"/>
              <a:gd name="f22" fmla="*/ 21600 f16 1"/>
              <a:gd name="f23" fmla="*/ 21600 f17 1"/>
              <a:gd name="f24" fmla="*/ f19 1 2"/>
              <a:gd name="f25" fmla="*/ f19 2 1"/>
              <a:gd name="f26" fmla="min f21 f20"/>
              <a:gd name="f27" fmla="*/ f22 1 f18"/>
              <a:gd name="f28" fmla="*/ f23 1 f18"/>
              <a:gd name="f29" fmla="+- f19 f24 0"/>
              <a:gd name="f30" fmla="*/ f24 1 2"/>
              <a:gd name="f31" fmla="+- f27 0 f24"/>
              <a:gd name="f32" fmla="+- f27 0 f19"/>
              <a:gd name="f33" fmla="+- f19 f30 0"/>
              <a:gd name="f34" fmla="+- f24 f30 0"/>
              <a:gd name="f35" fmla="+- f28 0 f24"/>
              <a:gd name="f36" fmla="+- f28 0 f19"/>
              <a:gd name="f37" fmla="+- f28 0 f29"/>
              <a:gd name="f38" fmla="*/ f14 f26 1"/>
              <a:gd name="f39" fmla="*/ f7 f26 1"/>
              <a:gd name="f40" fmla="*/ f19 f26 1"/>
              <a:gd name="f41" fmla="*/ f29 f26 1"/>
              <a:gd name="f42" fmla="*/ f24 f26 1"/>
              <a:gd name="f43" fmla="*/ f27 f26 1"/>
              <a:gd name="f44" fmla="*/ f28 f26 1"/>
              <a:gd name="f45" fmla="*/ f25 f26 1"/>
              <a:gd name="f46" fmla="*/ f32 f26 1"/>
              <a:gd name="f47" fmla="*/ f36 f26 1"/>
              <a:gd name="f48" fmla="+- f42 0 f39"/>
              <a:gd name="f49" fmla="+- f40 0 f41"/>
              <a:gd name="f50" fmla="*/ f31 f26 1"/>
              <a:gd name="f51" fmla="+- f39 0 f42"/>
              <a:gd name="f52" fmla="*/ f37 f26 1"/>
              <a:gd name="f53" fmla="*/ f35 f26 1"/>
              <a:gd name="f54" fmla="+- f42 0 f40"/>
              <a:gd name="f55" fmla="*/ f34 f26 1"/>
              <a:gd name="f56" fmla="*/ f33 f26 1"/>
              <a:gd name="f57" fmla="+- f45 0 f41"/>
              <a:gd name="f58" fmla="+- f40 0 f42"/>
              <a:gd name="f59" fmla="+- f41 0 f45"/>
              <a:gd name="f60" fmla="abs f48"/>
              <a:gd name="f61" fmla="abs f49"/>
              <a:gd name="f62" fmla="?: f48 f15 f2"/>
              <a:gd name="f63" fmla="?: f48 f2 f15"/>
              <a:gd name="f64" fmla="?: f49 0 f1"/>
              <a:gd name="f65" fmla="?: f49 f1 0"/>
              <a:gd name="f66" fmla="+- f50 0 f46"/>
              <a:gd name="f67" fmla="abs f51"/>
              <a:gd name="f68" fmla="?: f51 0 f1"/>
              <a:gd name="f69" fmla="?: f51 f1 0"/>
              <a:gd name="f70" fmla="+- f43 0 f50"/>
              <a:gd name="f71" fmla="+- f50 0 f43"/>
              <a:gd name="f72" fmla="+- f47 0 f52"/>
              <a:gd name="f73" fmla="+- f44 0 f53"/>
              <a:gd name="f74" fmla="abs f54"/>
              <a:gd name="f75" fmla="?: f54 f15 f2"/>
              <a:gd name="f76" fmla="?: f54 f2 f15"/>
              <a:gd name="f77" fmla="+- f53 0 f44"/>
              <a:gd name="f78" fmla="?: f51 f15 f2"/>
              <a:gd name="f79" fmla="?: f51 f2 f15"/>
              <a:gd name="f80" fmla="?: f51 f3 f2"/>
              <a:gd name="f81" fmla="?: f51 f2 f3"/>
              <a:gd name="f82" fmla="+- f55 0 f42"/>
              <a:gd name="f83" fmla="+- f56 0 f41"/>
              <a:gd name="f84" fmla="+- f40 0 f55"/>
              <a:gd name="f85" fmla="+- f41 0 f56"/>
              <a:gd name="f86" fmla="abs f57"/>
              <a:gd name="f87" fmla="?: f57 0 f1"/>
              <a:gd name="f88" fmla="?: f57 f1 0"/>
              <a:gd name="f89" fmla="+- f46 0 f50"/>
              <a:gd name="f90" fmla="+- f46 0 f46"/>
              <a:gd name="f91" fmla="+- f42 0 f55"/>
              <a:gd name="f92" fmla="abs f58"/>
              <a:gd name="f93" fmla="?: f58 0 f1"/>
              <a:gd name="f94" fmla="?: f58 f1 0"/>
              <a:gd name="f95" fmla="abs f59"/>
              <a:gd name="f96" fmla="?: f48 f65 f64"/>
              <a:gd name="f97" fmla="?: f48 f64 f65"/>
              <a:gd name="f98" fmla="?: f49 f62 f63"/>
              <a:gd name="f99" fmla="abs f66"/>
              <a:gd name="f100" fmla="?: f66 f15 f2"/>
              <a:gd name="f101" fmla="?: f66 f2 f15"/>
              <a:gd name="f102" fmla="?: f66 f69 f68"/>
              <a:gd name="f103" fmla="?: f66 f68 f69"/>
              <a:gd name="f104" fmla="abs f70"/>
              <a:gd name="f105" fmla="?: f70 f15 f2"/>
              <a:gd name="f106" fmla="?: f70 f2 f15"/>
              <a:gd name="f107" fmla="?: f70 f3 f2"/>
              <a:gd name="f108" fmla="?: f70 f2 f3"/>
              <a:gd name="f109" fmla="abs f71"/>
              <a:gd name="f110" fmla="abs f72"/>
              <a:gd name="f111" fmla="?: f71 f15 f2"/>
              <a:gd name="f112" fmla="?: f71 f2 f15"/>
              <a:gd name="f113" fmla="?: f72 0 f1"/>
              <a:gd name="f114" fmla="?: f72 f1 0"/>
              <a:gd name="f115" fmla="abs f73"/>
              <a:gd name="f116" fmla="?: f73 0 f1"/>
              <a:gd name="f117" fmla="?: f73 f1 0"/>
              <a:gd name="f118" fmla="?: f73 f75 f76"/>
              <a:gd name="f119" fmla="abs f77"/>
              <a:gd name="f120" fmla="?: f51 f81 f80"/>
              <a:gd name="f121" fmla="?: f51 f80 f81"/>
              <a:gd name="f122" fmla="?: f77 f79 f78"/>
              <a:gd name="f123" fmla="abs f82"/>
              <a:gd name="f124" fmla="abs f83"/>
              <a:gd name="f125" fmla="?: f82 f15 f2"/>
              <a:gd name="f126" fmla="?: f82 f2 f15"/>
              <a:gd name="f127" fmla="?: f83 0 f1"/>
              <a:gd name="f128" fmla="?: f83 f1 0"/>
              <a:gd name="f129" fmla="abs f84"/>
              <a:gd name="f130" fmla="abs f85"/>
              <a:gd name="f131" fmla="?: f84 f15 f2"/>
              <a:gd name="f132" fmla="?: f84 f2 f15"/>
              <a:gd name="f133" fmla="?: f84 f3 f2"/>
              <a:gd name="f134" fmla="?: f84 f2 f3"/>
              <a:gd name="f135" fmla="?: f54 f88 f87"/>
              <a:gd name="f136" fmla="?: f54 f87 f88"/>
              <a:gd name="f137" fmla="?: f57 f75 f76"/>
              <a:gd name="f138" fmla="abs f89"/>
              <a:gd name="f139" fmla="?: f89 f15 f2"/>
              <a:gd name="f140" fmla="?: f89 f2 f15"/>
              <a:gd name="f141" fmla="?: f82 0 f1"/>
              <a:gd name="f142" fmla="?: f82 f1 0"/>
              <a:gd name="f143" fmla="abs f90"/>
              <a:gd name="f144" fmla="abs f91"/>
              <a:gd name="f145" fmla="?: f90 f15 f2"/>
              <a:gd name="f146" fmla="?: f90 f2 f15"/>
              <a:gd name="f147" fmla="?: f90 f3 f2"/>
              <a:gd name="f148" fmla="?: f90 f2 f3"/>
              <a:gd name="f149" fmla="?: f71 f94 f93"/>
              <a:gd name="f150" fmla="?: f71 f93 f94"/>
              <a:gd name="f151" fmla="?: f59 f79 f78"/>
              <a:gd name="f152" fmla="?: f49 f96 f97"/>
              <a:gd name="f153" fmla="?: f51 f102 f103"/>
              <a:gd name="f154" fmla="?: f51 f100 f101"/>
              <a:gd name="f155" fmla="?: f70 f108 f107"/>
              <a:gd name="f156" fmla="?: f70 f107 f108"/>
              <a:gd name="f157" fmla="?: f48 f106 f105"/>
              <a:gd name="f158" fmla="?: f71 f114 f113"/>
              <a:gd name="f159" fmla="?: f71 f113 f114"/>
              <a:gd name="f160" fmla="?: f72 f111 f112"/>
              <a:gd name="f161" fmla="?: f54 f117 f116"/>
              <a:gd name="f162" fmla="?: f54 f116 f117"/>
              <a:gd name="f163" fmla="?: f77 f121 f120"/>
              <a:gd name="f164" fmla="?: f82 f128 f127"/>
              <a:gd name="f165" fmla="?: f82 f127 f128"/>
              <a:gd name="f166" fmla="?: f83 f125 f126"/>
              <a:gd name="f167" fmla="?: f84 f134 f133"/>
              <a:gd name="f168" fmla="?: f84 f133 f134"/>
              <a:gd name="f169" fmla="?: f85 f132 f131"/>
              <a:gd name="f170" fmla="?: f57 f135 f136"/>
              <a:gd name="f171" fmla="?: f89 f142 f141"/>
              <a:gd name="f172" fmla="?: f89 f141 f142"/>
              <a:gd name="f173" fmla="?: f82 f139 f140"/>
              <a:gd name="f174" fmla="?: f90 f148 f147"/>
              <a:gd name="f175" fmla="?: f90 f147 f148"/>
              <a:gd name="f176" fmla="?: f91 f146 f145"/>
              <a:gd name="f177" fmla="?: f58 f149 f150"/>
              <a:gd name="f178" fmla="?: f58 f111 f112"/>
              <a:gd name="f179" fmla="?: f59 f121 f120"/>
              <a:gd name="f180" fmla="?: f48 f156 f155"/>
              <a:gd name="f181" fmla="?: f72 f158 f159"/>
              <a:gd name="f182" fmla="?: f73 f161 f162"/>
              <a:gd name="f183" fmla="?: f83 f164 f165"/>
              <a:gd name="f184" fmla="?: f85 f168 f167"/>
              <a:gd name="f185" fmla="?: f82 f171 f172"/>
              <a:gd name="f186" fmla="?: f91 f175 f174"/>
            </a:gdLst>
            <a:ahLst>
              <a:ahXY gdRefX="f0" minX="f7" maxX="f8">
                <a:pos x="f38" y="f39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0" t="f40" r="f46" b="f47"/>
            <a:pathLst>
              <a:path>
                <a:moveTo>
                  <a:pt x="f39" y="f41"/>
                </a:moveTo>
                <a:arcTo wR="f60" hR="f61" stAng="f152" swAng="f98"/>
                <a:lnTo>
                  <a:pt x="f46" y="f40"/>
                </a:lnTo>
                <a:lnTo>
                  <a:pt x="f46" y="f42"/>
                </a:lnTo>
                <a:arcTo wR="f99" hR="f67" stAng="f153" swAng="f154"/>
                <a:arcTo wR="f104" hR="f60" stAng="f180" swAng="f157"/>
                <a:lnTo>
                  <a:pt x="f43" y="f52"/>
                </a:lnTo>
                <a:arcTo wR="f109" hR="f110" stAng="f181" swAng="f160"/>
                <a:lnTo>
                  <a:pt x="f40" y="f47"/>
                </a:lnTo>
                <a:lnTo>
                  <a:pt x="f40" y="f53"/>
                </a:lnTo>
                <a:arcTo wR="f74" hR="f115" stAng="f182" swAng="f118"/>
                <a:arcTo wR="f67" hR="f119" stAng="f163" swAng="f122"/>
                <a:close/>
              </a:path>
              <a:path>
                <a:moveTo>
                  <a:pt x="f42" y="f41"/>
                </a:moveTo>
                <a:arcTo wR="f123" hR="f124" stAng="f183" swAng="f166"/>
                <a:arcTo wR="f129" hR="f130" stAng="f184" swAng="f169"/>
                <a:arcTo wR="f74" hR="f86" stAng="f170" swAng="f137"/>
                <a:close/>
              </a:path>
              <a:path>
                <a:moveTo>
                  <a:pt x="f50" y="f42"/>
                </a:moveTo>
                <a:arcTo wR="f138" hR="f123" stAng="f185" swAng="f173"/>
                <a:arcTo wR="f143" hR="f144" stAng="f186" swAng="f176"/>
                <a:arcTo wR="f99" hR="f67" stAng="f153" swAng="f154"/>
                <a:arcTo wR="f104" hR="f60" stAng="f180" swAng="f157"/>
                <a:arcTo wR="f109" hR="f92" stAng="f177" swAng="f178"/>
                <a:close/>
              </a:path>
              <a:path>
                <a:moveTo>
                  <a:pt x="f42" y="f45"/>
                </a:moveTo>
                <a:arcTo wR="f67" hR="f95" stAng="f179" swAng="f151"/>
              </a:path>
              <a:path>
                <a:moveTo>
                  <a:pt x="f50" y="f40"/>
                </a:moveTo>
                <a:lnTo>
                  <a:pt x="f46" y="f40"/>
                </a:lnTo>
              </a:path>
              <a:path>
                <a:moveTo>
                  <a:pt x="f40" y="f41"/>
                </a:moveTo>
                <a:lnTo>
                  <a:pt x="f40" y="f53"/>
                </a:lnTo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1800" b="0" i="0" u="none" strike="noStrike" kern="1200" dirty="0" err="1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Prog</a:t>
            </a:r>
            <a:r>
              <a:rPr lang="en-IN" sz="18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. 3</a:t>
            </a:r>
          </a:p>
        </p:txBody>
      </p:sp>
      <p:sp>
        <p:nvSpPr>
          <p:cNvPr id="7" name="Freeform 6"/>
          <p:cNvSpPr/>
          <p:nvPr/>
        </p:nvSpPr>
        <p:spPr>
          <a:xfrm>
            <a:off x="1084079" y="3063240"/>
            <a:ext cx="1895760" cy="79344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0"/>
              <a:gd name="f7" fmla="val 21600"/>
              <a:gd name="f8" fmla="+- 0 0 0"/>
              <a:gd name="f9" fmla="*/ f4 1 21600"/>
              <a:gd name="f10" fmla="*/ f5 1 21600"/>
              <a:gd name="f11" fmla="+- f6 2540 0"/>
              <a:gd name="f12" fmla="+- f7 0 2540"/>
              <a:gd name="f13" fmla="+- f6 800 0"/>
              <a:gd name="f14" fmla="+- f7 0 800"/>
              <a:gd name="f15" fmla="+- 0 0 f1"/>
              <a:gd name="f16" fmla="*/ f8 f0 1"/>
              <a:gd name="f17" fmla="*/ f13 f9 1"/>
              <a:gd name="f18" fmla="*/ f14 f9 1"/>
              <a:gd name="f19" fmla="*/ f14 f10 1"/>
              <a:gd name="f20" fmla="*/ f13 f10 1"/>
              <a:gd name="f21" fmla="+- f11 0 f6"/>
              <a:gd name="f22" fmla="+- 0 0 f11"/>
              <a:gd name="f23" fmla="+- 21600 0 f12"/>
              <a:gd name="f24" fmla="+- f12 0 f7"/>
              <a:gd name="f25" fmla="*/ 10800 f9 1"/>
              <a:gd name="f26" fmla="*/ 0 f10 1"/>
              <a:gd name="f27" fmla="*/ f16 1 f3"/>
              <a:gd name="f28" fmla="*/ 0 f9 1"/>
              <a:gd name="f29" fmla="*/ 10800 f10 1"/>
              <a:gd name="f30" fmla="*/ 21600 f10 1"/>
              <a:gd name="f31" fmla="*/ 21600 f9 1"/>
              <a:gd name="f32" fmla="abs f21"/>
              <a:gd name="f33" fmla="abs f22"/>
              <a:gd name="f34" fmla="?: f21 f15 f1"/>
              <a:gd name="f35" fmla="?: f21 f1 f15"/>
              <a:gd name="f36" fmla="?: f22 0 f0"/>
              <a:gd name="f37" fmla="?: f22 f0 0"/>
              <a:gd name="f38" fmla="abs f23"/>
              <a:gd name="f39" fmla="?: f23 f15 f1"/>
              <a:gd name="f40" fmla="?: f23 f1 f15"/>
              <a:gd name="f41" fmla="?: f23 f2 f1"/>
              <a:gd name="f42" fmla="?: f23 f1 f2"/>
              <a:gd name="f43" fmla="abs f24"/>
              <a:gd name="f44" fmla="?: f24 f15 f1"/>
              <a:gd name="f45" fmla="?: f24 f1 f15"/>
              <a:gd name="f46" fmla="?: f23 0 f0"/>
              <a:gd name="f47" fmla="?: f23 f0 0"/>
              <a:gd name="f48" fmla="?: f22 f15 f1"/>
              <a:gd name="f49" fmla="?: f22 f1 f15"/>
              <a:gd name="f50" fmla="?: f22 f2 f1"/>
              <a:gd name="f51" fmla="?: f22 f1 f2"/>
              <a:gd name="f52" fmla="+- f27 0 f1"/>
              <a:gd name="f53" fmla="?: f21 f37 f36"/>
              <a:gd name="f54" fmla="?: f21 f36 f37"/>
              <a:gd name="f55" fmla="?: f22 f34 f35"/>
              <a:gd name="f56" fmla="?: f23 f42 f41"/>
              <a:gd name="f57" fmla="?: f23 f41 f42"/>
              <a:gd name="f58" fmla="?: f21 f40 f39"/>
              <a:gd name="f59" fmla="?: f24 f47 f46"/>
              <a:gd name="f60" fmla="?: f24 f46 f47"/>
              <a:gd name="f61" fmla="?: f23 f44 f45"/>
              <a:gd name="f62" fmla="?: f22 f51 f50"/>
              <a:gd name="f63" fmla="?: f22 f50 f51"/>
              <a:gd name="f64" fmla="?: f24 f49 f48"/>
              <a:gd name="f65" fmla="?: f22 f53 f54"/>
              <a:gd name="f66" fmla="?: f21 f57 f56"/>
              <a:gd name="f67" fmla="?: f23 f59 f60"/>
              <a:gd name="f68" fmla="?: f24 f63 f62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52">
                <a:pos x="f25" y="f26"/>
              </a:cxn>
              <a:cxn ang="f52">
                <a:pos x="f28" y="f29"/>
              </a:cxn>
              <a:cxn ang="f52">
                <a:pos x="f25" y="f30"/>
              </a:cxn>
              <a:cxn ang="f52">
                <a:pos x="f31" y="f29"/>
              </a:cxn>
            </a:cxnLst>
            <a:rect l="f17" t="f20" r="f18" b="f19"/>
            <a:pathLst>
              <a:path w="21600" h="21600">
                <a:moveTo>
                  <a:pt x="f6" y="f11"/>
                </a:moveTo>
                <a:arcTo wR="f32" hR="f33" stAng="f65" swAng="f55"/>
                <a:lnTo>
                  <a:pt x="f12" y="f6"/>
                </a:lnTo>
                <a:arcTo wR="f38" hR="f32" stAng="f66" swAng="f58"/>
                <a:lnTo>
                  <a:pt x="f7" y="f12"/>
                </a:lnTo>
                <a:arcTo wR="f43" hR="f38" stAng="f67" swAng="f61"/>
                <a:lnTo>
                  <a:pt x="f11" y="f7"/>
                </a:lnTo>
                <a:arcTo wR="f33" hR="f43" stAng="f68" swAng="f64"/>
                <a:close/>
              </a:path>
            </a:pathLst>
          </a:custGeom>
          <a:solidFill>
            <a:srgbClr val="FFCC99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1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Turing Machine 1</a:t>
            </a:r>
          </a:p>
        </p:txBody>
      </p:sp>
      <p:sp>
        <p:nvSpPr>
          <p:cNvPr id="8" name="Freeform 7"/>
          <p:cNvSpPr/>
          <p:nvPr/>
        </p:nvSpPr>
        <p:spPr>
          <a:xfrm>
            <a:off x="3680040" y="3100680"/>
            <a:ext cx="1895760" cy="79344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0"/>
              <a:gd name="f7" fmla="val 21600"/>
              <a:gd name="f8" fmla="+- 0 0 0"/>
              <a:gd name="f9" fmla="*/ f4 1 21600"/>
              <a:gd name="f10" fmla="*/ f5 1 21600"/>
              <a:gd name="f11" fmla="+- f6 2540 0"/>
              <a:gd name="f12" fmla="+- f7 0 2540"/>
              <a:gd name="f13" fmla="+- f6 800 0"/>
              <a:gd name="f14" fmla="+- f7 0 800"/>
              <a:gd name="f15" fmla="+- 0 0 f1"/>
              <a:gd name="f16" fmla="*/ f8 f0 1"/>
              <a:gd name="f17" fmla="*/ f13 f9 1"/>
              <a:gd name="f18" fmla="*/ f14 f9 1"/>
              <a:gd name="f19" fmla="*/ f14 f10 1"/>
              <a:gd name="f20" fmla="*/ f13 f10 1"/>
              <a:gd name="f21" fmla="+- f11 0 f6"/>
              <a:gd name="f22" fmla="+- 0 0 f11"/>
              <a:gd name="f23" fmla="+- 21600 0 f12"/>
              <a:gd name="f24" fmla="+- f12 0 f7"/>
              <a:gd name="f25" fmla="*/ 10800 f9 1"/>
              <a:gd name="f26" fmla="*/ 0 f10 1"/>
              <a:gd name="f27" fmla="*/ f16 1 f3"/>
              <a:gd name="f28" fmla="*/ 0 f9 1"/>
              <a:gd name="f29" fmla="*/ 10800 f10 1"/>
              <a:gd name="f30" fmla="*/ 21600 f10 1"/>
              <a:gd name="f31" fmla="*/ 21600 f9 1"/>
              <a:gd name="f32" fmla="abs f21"/>
              <a:gd name="f33" fmla="abs f22"/>
              <a:gd name="f34" fmla="?: f21 f15 f1"/>
              <a:gd name="f35" fmla="?: f21 f1 f15"/>
              <a:gd name="f36" fmla="?: f22 0 f0"/>
              <a:gd name="f37" fmla="?: f22 f0 0"/>
              <a:gd name="f38" fmla="abs f23"/>
              <a:gd name="f39" fmla="?: f23 f15 f1"/>
              <a:gd name="f40" fmla="?: f23 f1 f15"/>
              <a:gd name="f41" fmla="?: f23 f2 f1"/>
              <a:gd name="f42" fmla="?: f23 f1 f2"/>
              <a:gd name="f43" fmla="abs f24"/>
              <a:gd name="f44" fmla="?: f24 f15 f1"/>
              <a:gd name="f45" fmla="?: f24 f1 f15"/>
              <a:gd name="f46" fmla="?: f23 0 f0"/>
              <a:gd name="f47" fmla="?: f23 f0 0"/>
              <a:gd name="f48" fmla="?: f22 f15 f1"/>
              <a:gd name="f49" fmla="?: f22 f1 f15"/>
              <a:gd name="f50" fmla="?: f22 f2 f1"/>
              <a:gd name="f51" fmla="?: f22 f1 f2"/>
              <a:gd name="f52" fmla="+- f27 0 f1"/>
              <a:gd name="f53" fmla="?: f21 f37 f36"/>
              <a:gd name="f54" fmla="?: f21 f36 f37"/>
              <a:gd name="f55" fmla="?: f22 f34 f35"/>
              <a:gd name="f56" fmla="?: f23 f42 f41"/>
              <a:gd name="f57" fmla="?: f23 f41 f42"/>
              <a:gd name="f58" fmla="?: f21 f40 f39"/>
              <a:gd name="f59" fmla="?: f24 f47 f46"/>
              <a:gd name="f60" fmla="?: f24 f46 f47"/>
              <a:gd name="f61" fmla="?: f23 f44 f45"/>
              <a:gd name="f62" fmla="?: f22 f51 f50"/>
              <a:gd name="f63" fmla="?: f22 f50 f51"/>
              <a:gd name="f64" fmla="?: f24 f49 f48"/>
              <a:gd name="f65" fmla="?: f22 f53 f54"/>
              <a:gd name="f66" fmla="?: f21 f57 f56"/>
              <a:gd name="f67" fmla="?: f23 f59 f60"/>
              <a:gd name="f68" fmla="?: f24 f63 f62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52">
                <a:pos x="f25" y="f26"/>
              </a:cxn>
              <a:cxn ang="f52">
                <a:pos x="f28" y="f29"/>
              </a:cxn>
              <a:cxn ang="f52">
                <a:pos x="f25" y="f30"/>
              </a:cxn>
              <a:cxn ang="f52">
                <a:pos x="f31" y="f29"/>
              </a:cxn>
            </a:cxnLst>
            <a:rect l="f17" t="f20" r="f18" b="f19"/>
            <a:pathLst>
              <a:path w="21600" h="21600">
                <a:moveTo>
                  <a:pt x="f6" y="f11"/>
                </a:moveTo>
                <a:arcTo wR="f32" hR="f33" stAng="f65" swAng="f55"/>
                <a:lnTo>
                  <a:pt x="f12" y="f6"/>
                </a:lnTo>
                <a:arcTo wR="f38" hR="f32" stAng="f66" swAng="f58"/>
                <a:lnTo>
                  <a:pt x="f7" y="f12"/>
                </a:lnTo>
                <a:arcTo wR="f43" hR="f38" stAng="f67" swAng="f61"/>
                <a:lnTo>
                  <a:pt x="f11" y="f7"/>
                </a:lnTo>
                <a:arcTo wR="f33" hR="f43" stAng="f68" swAng="f64"/>
                <a:close/>
              </a:path>
            </a:pathLst>
          </a:custGeom>
          <a:solidFill>
            <a:srgbClr val="FFCC99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18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Turing Machine 2</a:t>
            </a:r>
          </a:p>
        </p:txBody>
      </p:sp>
      <p:sp>
        <p:nvSpPr>
          <p:cNvPr id="9" name="Freeform 8"/>
          <p:cNvSpPr/>
          <p:nvPr/>
        </p:nvSpPr>
        <p:spPr>
          <a:xfrm>
            <a:off x="6257640" y="3110039"/>
            <a:ext cx="1895760" cy="79344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0"/>
              <a:gd name="f7" fmla="val 21600"/>
              <a:gd name="f8" fmla="+- 0 0 0"/>
              <a:gd name="f9" fmla="*/ f4 1 21600"/>
              <a:gd name="f10" fmla="*/ f5 1 21600"/>
              <a:gd name="f11" fmla="+- f6 2540 0"/>
              <a:gd name="f12" fmla="+- f7 0 2540"/>
              <a:gd name="f13" fmla="+- f6 800 0"/>
              <a:gd name="f14" fmla="+- f7 0 800"/>
              <a:gd name="f15" fmla="+- 0 0 f1"/>
              <a:gd name="f16" fmla="*/ f8 f0 1"/>
              <a:gd name="f17" fmla="*/ f13 f9 1"/>
              <a:gd name="f18" fmla="*/ f14 f9 1"/>
              <a:gd name="f19" fmla="*/ f14 f10 1"/>
              <a:gd name="f20" fmla="*/ f13 f10 1"/>
              <a:gd name="f21" fmla="+- f11 0 f6"/>
              <a:gd name="f22" fmla="+- 0 0 f11"/>
              <a:gd name="f23" fmla="+- 21600 0 f12"/>
              <a:gd name="f24" fmla="+- f12 0 f7"/>
              <a:gd name="f25" fmla="*/ 10800 f9 1"/>
              <a:gd name="f26" fmla="*/ 0 f10 1"/>
              <a:gd name="f27" fmla="*/ f16 1 f3"/>
              <a:gd name="f28" fmla="*/ 0 f9 1"/>
              <a:gd name="f29" fmla="*/ 10800 f10 1"/>
              <a:gd name="f30" fmla="*/ 21600 f10 1"/>
              <a:gd name="f31" fmla="*/ 21600 f9 1"/>
              <a:gd name="f32" fmla="abs f21"/>
              <a:gd name="f33" fmla="abs f22"/>
              <a:gd name="f34" fmla="?: f21 f15 f1"/>
              <a:gd name="f35" fmla="?: f21 f1 f15"/>
              <a:gd name="f36" fmla="?: f22 0 f0"/>
              <a:gd name="f37" fmla="?: f22 f0 0"/>
              <a:gd name="f38" fmla="abs f23"/>
              <a:gd name="f39" fmla="?: f23 f15 f1"/>
              <a:gd name="f40" fmla="?: f23 f1 f15"/>
              <a:gd name="f41" fmla="?: f23 f2 f1"/>
              <a:gd name="f42" fmla="?: f23 f1 f2"/>
              <a:gd name="f43" fmla="abs f24"/>
              <a:gd name="f44" fmla="?: f24 f15 f1"/>
              <a:gd name="f45" fmla="?: f24 f1 f15"/>
              <a:gd name="f46" fmla="?: f23 0 f0"/>
              <a:gd name="f47" fmla="?: f23 f0 0"/>
              <a:gd name="f48" fmla="?: f22 f15 f1"/>
              <a:gd name="f49" fmla="?: f22 f1 f15"/>
              <a:gd name="f50" fmla="?: f22 f2 f1"/>
              <a:gd name="f51" fmla="?: f22 f1 f2"/>
              <a:gd name="f52" fmla="+- f27 0 f1"/>
              <a:gd name="f53" fmla="?: f21 f37 f36"/>
              <a:gd name="f54" fmla="?: f21 f36 f37"/>
              <a:gd name="f55" fmla="?: f22 f34 f35"/>
              <a:gd name="f56" fmla="?: f23 f42 f41"/>
              <a:gd name="f57" fmla="?: f23 f41 f42"/>
              <a:gd name="f58" fmla="?: f21 f40 f39"/>
              <a:gd name="f59" fmla="?: f24 f47 f46"/>
              <a:gd name="f60" fmla="?: f24 f46 f47"/>
              <a:gd name="f61" fmla="?: f23 f44 f45"/>
              <a:gd name="f62" fmla="?: f22 f51 f50"/>
              <a:gd name="f63" fmla="?: f22 f50 f51"/>
              <a:gd name="f64" fmla="?: f24 f49 f48"/>
              <a:gd name="f65" fmla="?: f22 f53 f54"/>
              <a:gd name="f66" fmla="?: f21 f57 f56"/>
              <a:gd name="f67" fmla="?: f23 f59 f60"/>
              <a:gd name="f68" fmla="?: f24 f63 f62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52">
                <a:pos x="f25" y="f26"/>
              </a:cxn>
              <a:cxn ang="f52">
                <a:pos x="f28" y="f29"/>
              </a:cxn>
              <a:cxn ang="f52">
                <a:pos x="f25" y="f30"/>
              </a:cxn>
              <a:cxn ang="f52">
                <a:pos x="f31" y="f29"/>
              </a:cxn>
            </a:cxnLst>
            <a:rect l="f17" t="f20" r="f18" b="f19"/>
            <a:pathLst>
              <a:path w="21600" h="21600">
                <a:moveTo>
                  <a:pt x="f6" y="f11"/>
                </a:moveTo>
                <a:arcTo wR="f32" hR="f33" stAng="f65" swAng="f55"/>
                <a:lnTo>
                  <a:pt x="f12" y="f6"/>
                </a:lnTo>
                <a:arcTo wR="f38" hR="f32" stAng="f66" swAng="f58"/>
                <a:lnTo>
                  <a:pt x="f7" y="f12"/>
                </a:lnTo>
                <a:arcTo wR="f43" hR="f38" stAng="f67" swAng="f61"/>
                <a:lnTo>
                  <a:pt x="f11" y="f7"/>
                </a:lnTo>
                <a:arcTo wR="f33" hR="f43" stAng="f68" swAng="f64"/>
                <a:close/>
              </a:path>
            </a:pathLst>
          </a:custGeom>
          <a:solidFill>
            <a:srgbClr val="FFCC99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1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Turing Machine 3</a:t>
            </a:r>
          </a:p>
        </p:txBody>
      </p:sp>
      <p:sp>
        <p:nvSpPr>
          <p:cNvPr id="10" name="Freeform 9"/>
          <p:cNvSpPr/>
          <p:nvPr/>
        </p:nvSpPr>
        <p:spPr>
          <a:xfrm>
            <a:off x="2783280" y="4641120"/>
            <a:ext cx="3642119" cy="1176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CC66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18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Universal Turing Machine</a:t>
            </a:r>
          </a:p>
        </p:txBody>
      </p:sp>
      <p:sp>
        <p:nvSpPr>
          <p:cNvPr id="11" name="Straight Connector 10"/>
          <p:cNvSpPr/>
          <p:nvPr/>
        </p:nvSpPr>
        <p:spPr>
          <a:xfrm>
            <a:off x="2008560" y="2642760"/>
            <a:ext cx="0" cy="4204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IN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2" name="Straight Connector 11"/>
          <p:cNvSpPr/>
          <p:nvPr/>
        </p:nvSpPr>
        <p:spPr>
          <a:xfrm>
            <a:off x="4614240" y="2605320"/>
            <a:ext cx="0" cy="49536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IN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3" name="Straight Connector 12"/>
          <p:cNvSpPr/>
          <p:nvPr/>
        </p:nvSpPr>
        <p:spPr>
          <a:xfrm>
            <a:off x="7210200" y="2586960"/>
            <a:ext cx="9360" cy="61632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IN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4" name="Straight Connector 13"/>
          <p:cNvSpPr/>
          <p:nvPr/>
        </p:nvSpPr>
        <p:spPr>
          <a:xfrm>
            <a:off x="4632600" y="4286520"/>
            <a:ext cx="0" cy="4294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IN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7" name="Straight Connector 16"/>
          <p:cNvSpPr/>
          <p:nvPr/>
        </p:nvSpPr>
        <p:spPr>
          <a:xfrm>
            <a:off x="7256640" y="3903480"/>
            <a:ext cx="0" cy="3736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IN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8" name="Straight Connector 17"/>
          <p:cNvSpPr/>
          <p:nvPr/>
        </p:nvSpPr>
        <p:spPr>
          <a:xfrm flipV="1">
            <a:off x="4632600" y="4277160"/>
            <a:ext cx="2624040" cy="936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IN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9" name="Straight Connector 18"/>
          <p:cNvSpPr/>
          <p:nvPr/>
        </p:nvSpPr>
        <p:spPr>
          <a:xfrm>
            <a:off x="4632600" y="3894120"/>
            <a:ext cx="0" cy="41076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IN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2" name="Straight Connector 21"/>
          <p:cNvSpPr/>
          <p:nvPr/>
        </p:nvSpPr>
        <p:spPr>
          <a:xfrm>
            <a:off x="1999534" y="3856680"/>
            <a:ext cx="9026" cy="4482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IN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3" name="Straight Connector 22"/>
          <p:cNvSpPr/>
          <p:nvPr/>
        </p:nvSpPr>
        <p:spPr>
          <a:xfrm flipV="1">
            <a:off x="2022780" y="4277160"/>
            <a:ext cx="2609820" cy="2772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IN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1" name="Slide Number Placeholder 1"/>
          <p:cNvSpPr txBox="1">
            <a:spLocks/>
          </p:cNvSpPr>
          <p:nvPr/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56</a:t>
            </a:fld>
            <a:endParaRPr lang="en-US" sz="10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965200" y="85725"/>
            <a:ext cx="7416800" cy="676275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>
                <a:solidFill>
                  <a:schemeClr val="tx1"/>
                </a:solidFill>
              </a:rPr>
              <a:t>A Universal Turing Machine</a:t>
            </a:r>
          </a:p>
        </p:txBody>
      </p:sp>
      <p:sp>
        <p:nvSpPr>
          <p:cNvPr id="8" name="AutoShape 3"/>
          <p:cNvSpPr>
            <a:spLocks noChangeAspect="1" noChangeArrowheads="1" noTextEdit="1"/>
          </p:cNvSpPr>
          <p:nvPr/>
        </p:nvSpPr>
        <p:spPr bwMode="auto">
          <a:xfrm>
            <a:off x="557212" y="1676400"/>
            <a:ext cx="8129588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5286375" y="2938463"/>
            <a:ext cx="628650" cy="347663"/>
          </a:xfrm>
          <a:prstGeom prst="rect">
            <a:avLst/>
          </a:prstGeom>
          <a:solidFill>
            <a:srgbClr val="A2D0D9"/>
          </a:solidFill>
          <a:ln w="10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3065462" y="2384425"/>
            <a:ext cx="393700" cy="280988"/>
          </a:xfrm>
          <a:prstGeom prst="rect">
            <a:avLst/>
          </a:prstGeom>
          <a:solidFill>
            <a:srgbClr val="C6E9AF"/>
          </a:solidFill>
          <a:ln w="4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2620962" y="3260725"/>
            <a:ext cx="2187575" cy="322263"/>
          </a:xfrm>
          <a:prstGeom prst="rect">
            <a:avLst/>
          </a:prstGeom>
          <a:solidFill>
            <a:srgbClr val="D5F6FF"/>
          </a:solidFill>
          <a:ln w="9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3028950" y="3979863"/>
            <a:ext cx="4076700" cy="1516063"/>
          </a:xfrm>
          <a:prstGeom prst="rect">
            <a:avLst/>
          </a:prstGeom>
          <a:solidFill>
            <a:srgbClr val="D5F6FF"/>
          </a:solidFill>
          <a:ln w="12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3460750" y="2384425"/>
            <a:ext cx="392113" cy="280988"/>
          </a:xfrm>
          <a:prstGeom prst="rect">
            <a:avLst/>
          </a:prstGeom>
          <a:solidFill>
            <a:srgbClr val="C6E9AF"/>
          </a:solidFill>
          <a:ln w="4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3854450" y="2384425"/>
            <a:ext cx="393700" cy="280988"/>
          </a:xfrm>
          <a:prstGeom prst="rect">
            <a:avLst/>
          </a:prstGeom>
          <a:solidFill>
            <a:srgbClr val="C6E9AF"/>
          </a:solidFill>
          <a:ln w="4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4249737" y="2384425"/>
            <a:ext cx="392113" cy="280988"/>
          </a:xfrm>
          <a:prstGeom prst="rect">
            <a:avLst/>
          </a:prstGeom>
          <a:solidFill>
            <a:srgbClr val="D3BC5F"/>
          </a:solidFill>
          <a:ln w="4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2"/>
          <p:cNvSpPr>
            <a:spLocks noChangeArrowheads="1"/>
          </p:cNvSpPr>
          <p:nvPr/>
        </p:nvSpPr>
        <p:spPr bwMode="auto">
          <a:xfrm>
            <a:off x="4643437" y="2384425"/>
            <a:ext cx="392113" cy="280988"/>
          </a:xfrm>
          <a:prstGeom prst="rect">
            <a:avLst/>
          </a:prstGeom>
          <a:solidFill>
            <a:srgbClr val="AFDDE9"/>
          </a:solidFill>
          <a:ln w="4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5037137" y="2384425"/>
            <a:ext cx="392113" cy="280988"/>
          </a:xfrm>
          <a:prstGeom prst="rect">
            <a:avLst/>
          </a:prstGeom>
          <a:solidFill>
            <a:srgbClr val="AFDDE9"/>
          </a:solidFill>
          <a:ln w="4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5430837" y="2384425"/>
            <a:ext cx="392113" cy="280988"/>
          </a:xfrm>
          <a:prstGeom prst="rect">
            <a:avLst/>
          </a:prstGeom>
          <a:solidFill>
            <a:srgbClr val="AFDDE9"/>
          </a:solidFill>
          <a:ln w="4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5824537" y="2384425"/>
            <a:ext cx="393700" cy="280988"/>
          </a:xfrm>
          <a:prstGeom prst="rect">
            <a:avLst/>
          </a:prstGeom>
          <a:solidFill>
            <a:srgbClr val="AFDDE9"/>
          </a:solidFill>
          <a:ln w="4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6"/>
          <p:cNvSpPr>
            <a:spLocks noChangeArrowheads="1"/>
          </p:cNvSpPr>
          <p:nvPr/>
        </p:nvSpPr>
        <p:spPr bwMode="auto">
          <a:xfrm>
            <a:off x="6219825" y="2384425"/>
            <a:ext cx="392113" cy="280988"/>
          </a:xfrm>
          <a:prstGeom prst="rect">
            <a:avLst/>
          </a:prstGeom>
          <a:solidFill>
            <a:srgbClr val="AFDDE9"/>
          </a:solidFill>
          <a:ln w="4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17"/>
          <p:cNvSpPr>
            <a:spLocks noChangeArrowheads="1"/>
          </p:cNvSpPr>
          <p:nvPr/>
        </p:nvSpPr>
        <p:spPr bwMode="auto">
          <a:xfrm>
            <a:off x="7005637" y="2384425"/>
            <a:ext cx="392113" cy="280988"/>
          </a:xfrm>
          <a:prstGeom prst="rect">
            <a:avLst/>
          </a:prstGeom>
          <a:solidFill>
            <a:srgbClr val="AFDDE9"/>
          </a:solidFill>
          <a:ln w="4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18"/>
          <p:cNvSpPr>
            <a:spLocks noChangeArrowheads="1"/>
          </p:cNvSpPr>
          <p:nvPr/>
        </p:nvSpPr>
        <p:spPr bwMode="auto">
          <a:xfrm>
            <a:off x="6613525" y="2384425"/>
            <a:ext cx="393700" cy="280988"/>
          </a:xfrm>
          <a:prstGeom prst="rect">
            <a:avLst/>
          </a:prstGeom>
          <a:solidFill>
            <a:srgbClr val="AFDDE9"/>
          </a:solidFill>
          <a:ln w="4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8204200" y="2509838"/>
            <a:ext cx="441325" cy="0"/>
          </a:xfrm>
          <a:prstGeom prst="line">
            <a:avLst/>
          </a:prstGeom>
          <a:noFill/>
          <a:ln w="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0"/>
          <p:cNvSpPr>
            <a:spLocks/>
          </p:cNvSpPr>
          <p:nvPr/>
        </p:nvSpPr>
        <p:spPr bwMode="auto">
          <a:xfrm>
            <a:off x="8456612" y="2457450"/>
            <a:ext cx="188913" cy="107950"/>
          </a:xfrm>
          <a:custGeom>
            <a:avLst/>
            <a:gdLst>
              <a:gd name="T0" fmla="*/ 34 w 119"/>
              <a:gd name="T1" fmla="*/ 33 h 68"/>
              <a:gd name="T2" fmla="*/ 0 w 119"/>
              <a:gd name="T3" fmla="*/ 68 h 68"/>
              <a:gd name="T4" fmla="*/ 119 w 119"/>
              <a:gd name="T5" fmla="*/ 33 h 68"/>
              <a:gd name="T6" fmla="*/ 0 w 119"/>
              <a:gd name="T7" fmla="*/ 0 h 68"/>
              <a:gd name="T8" fmla="*/ 34 w 119"/>
              <a:gd name="T9" fmla="*/ 33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9" h="68">
                <a:moveTo>
                  <a:pt x="34" y="33"/>
                </a:moveTo>
                <a:lnTo>
                  <a:pt x="0" y="68"/>
                </a:lnTo>
                <a:lnTo>
                  <a:pt x="119" y="33"/>
                </a:lnTo>
                <a:lnTo>
                  <a:pt x="0" y="0"/>
                </a:lnTo>
                <a:lnTo>
                  <a:pt x="34" y="33"/>
                </a:lnTo>
                <a:close/>
              </a:path>
            </a:pathLst>
          </a:custGeom>
          <a:solidFill>
            <a:srgbClr val="000000"/>
          </a:solidFill>
          <a:ln w="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21"/>
          <p:cNvSpPr>
            <a:spLocks noChangeShapeType="1"/>
          </p:cNvSpPr>
          <p:nvPr/>
        </p:nvSpPr>
        <p:spPr bwMode="auto">
          <a:xfrm flipH="1">
            <a:off x="649287" y="2503488"/>
            <a:ext cx="441325" cy="0"/>
          </a:xfrm>
          <a:prstGeom prst="line">
            <a:avLst/>
          </a:prstGeom>
          <a:noFill/>
          <a:ln w="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22"/>
          <p:cNvSpPr>
            <a:spLocks/>
          </p:cNvSpPr>
          <p:nvPr/>
        </p:nvSpPr>
        <p:spPr bwMode="auto">
          <a:xfrm>
            <a:off x="649287" y="2449513"/>
            <a:ext cx="188913" cy="107950"/>
          </a:xfrm>
          <a:custGeom>
            <a:avLst/>
            <a:gdLst>
              <a:gd name="T0" fmla="*/ 85 w 119"/>
              <a:gd name="T1" fmla="*/ 34 h 68"/>
              <a:gd name="T2" fmla="*/ 119 w 119"/>
              <a:gd name="T3" fmla="*/ 0 h 68"/>
              <a:gd name="T4" fmla="*/ 0 w 119"/>
              <a:gd name="T5" fmla="*/ 34 h 68"/>
              <a:gd name="T6" fmla="*/ 119 w 119"/>
              <a:gd name="T7" fmla="*/ 68 h 68"/>
              <a:gd name="T8" fmla="*/ 85 w 119"/>
              <a:gd name="T9" fmla="*/ 34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9" h="68">
                <a:moveTo>
                  <a:pt x="85" y="34"/>
                </a:moveTo>
                <a:lnTo>
                  <a:pt x="119" y="0"/>
                </a:lnTo>
                <a:lnTo>
                  <a:pt x="0" y="34"/>
                </a:lnTo>
                <a:lnTo>
                  <a:pt x="119" y="68"/>
                </a:lnTo>
                <a:lnTo>
                  <a:pt x="85" y="34"/>
                </a:lnTo>
                <a:close/>
              </a:path>
            </a:pathLst>
          </a:custGeom>
          <a:solidFill>
            <a:srgbClr val="000000"/>
          </a:solidFill>
          <a:ln w="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Rectangle 23"/>
          <p:cNvSpPr>
            <a:spLocks noChangeArrowheads="1"/>
          </p:cNvSpPr>
          <p:nvPr/>
        </p:nvSpPr>
        <p:spPr bwMode="auto">
          <a:xfrm>
            <a:off x="2641600" y="3332163"/>
            <a:ext cx="20764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itstream Vera Sans"/>
              </a:rPr>
              <a:t>Generic State Register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8" name="Freeform 24"/>
          <p:cNvSpPr>
            <a:spLocks/>
          </p:cNvSpPr>
          <p:nvPr/>
        </p:nvSpPr>
        <p:spPr bwMode="auto">
          <a:xfrm>
            <a:off x="5397500" y="2590800"/>
            <a:ext cx="214313" cy="350838"/>
          </a:xfrm>
          <a:custGeom>
            <a:avLst/>
            <a:gdLst>
              <a:gd name="T0" fmla="*/ 201 w 307"/>
              <a:gd name="T1" fmla="*/ 503 h 503"/>
              <a:gd name="T2" fmla="*/ 201 w 307"/>
              <a:gd name="T3" fmla="*/ 304 h 503"/>
              <a:gd name="T4" fmla="*/ 0 w 307"/>
              <a:gd name="T5" fmla="*/ 304 h 503"/>
              <a:gd name="T6" fmla="*/ 307 w 307"/>
              <a:gd name="T7" fmla="*/ 0 h 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7" h="503">
                <a:moveTo>
                  <a:pt x="201" y="503"/>
                </a:moveTo>
                <a:lnTo>
                  <a:pt x="201" y="304"/>
                </a:lnTo>
                <a:lnTo>
                  <a:pt x="0" y="304"/>
                </a:lnTo>
                <a:lnTo>
                  <a:pt x="307" y="0"/>
                </a:lnTo>
              </a:path>
            </a:pathLst>
          </a:custGeom>
          <a:solidFill>
            <a:srgbClr val="A2D0D9"/>
          </a:solidFill>
          <a:ln w="6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25"/>
          <p:cNvSpPr>
            <a:spLocks/>
          </p:cNvSpPr>
          <p:nvPr/>
        </p:nvSpPr>
        <p:spPr bwMode="auto">
          <a:xfrm>
            <a:off x="5608637" y="2593975"/>
            <a:ext cx="214313" cy="350838"/>
          </a:xfrm>
          <a:custGeom>
            <a:avLst/>
            <a:gdLst>
              <a:gd name="T0" fmla="*/ 106 w 307"/>
              <a:gd name="T1" fmla="*/ 502 h 502"/>
              <a:gd name="T2" fmla="*/ 106 w 307"/>
              <a:gd name="T3" fmla="*/ 303 h 502"/>
              <a:gd name="T4" fmla="*/ 307 w 307"/>
              <a:gd name="T5" fmla="*/ 303 h 502"/>
              <a:gd name="T6" fmla="*/ 0 w 307"/>
              <a:gd name="T7" fmla="*/ 0 h 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7" h="502">
                <a:moveTo>
                  <a:pt x="106" y="502"/>
                </a:moveTo>
                <a:lnTo>
                  <a:pt x="106" y="303"/>
                </a:lnTo>
                <a:lnTo>
                  <a:pt x="307" y="303"/>
                </a:lnTo>
                <a:lnTo>
                  <a:pt x="0" y="0"/>
                </a:lnTo>
              </a:path>
            </a:pathLst>
          </a:custGeom>
          <a:solidFill>
            <a:srgbClr val="A2D0D9"/>
          </a:solidFill>
          <a:ln w="6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26"/>
          <p:cNvSpPr>
            <a:spLocks noChangeShapeType="1"/>
          </p:cNvSpPr>
          <p:nvPr/>
        </p:nvSpPr>
        <p:spPr bwMode="auto">
          <a:xfrm>
            <a:off x="5541962" y="2936875"/>
            <a:ext cx="142875" cy="0"/>
          </a:xfrm>
          <a:prstGeom prst="line">
            <a:avLst/>
          </a:prstGeom>
          <a:noFill/>
          <a:ln w="6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27"/>
          <p:cNvSpPr>
            <a:spLocks/>
          </p:cNvSpPr>
          <p:nvPr/>
        </p:nvSpPr>
        <p:spPr bwMode="auto">
          <a:xfrm>
            <a:off x="5414962" y="2603500"/>
            <a:ext cx="390525" cy="327025"/>
          </a:xfrm>
          <a:custGeom>
            <a:avLst/>
            <a:gdLst>
              <a:gd name="T0" fmla="*/ 82 w 246"/>
              <a:gd name="T1" fmla="*/ 163 h 206"/>
              <a:gd name="T2" fmla="*/ 82 w 246"/>
              <a:gd name="T3" fmla="*/ 120 h 206"/>
              <a:gd name="T4" fmla="*/ 41 w 246"/>
              <a:gd name="T5" fmla="*/ 120 h 206"/>
              <a:gd name="T6" fmla="*/ 0 w 246"/>
              <a:gd name="T7" fmla="*/ 120 h 206"/>
              <a:gd name="T8" fmla="*/ 61 w 246"/>
              <a:gd name="T9" fmla="*/ 60 h 206"/>
              <a:gd name="T10" fmla="*/ 122 w 246"/>
              <a:gd name="T11" fmla="*/ 0 h 206"/>
              <a:gd name="T12" fmla="*/ 184 w 246"/>
              <a:gd name="T13" fmla="*/ 62 h 206"/>
              <a:gd name="T14" fmla="*/ 246 w 246"/>
              <a:gd name="T15" fmla="*/ 123 h 206"/>
              <a:gd name="T16" fmla="*/ 205 w 246"/>
              <a:gd name="T17" fmla="*/ 123 h 206"/>
              <a:gd name="T18" fmla="*/ 164 w 246"/>
              <a:gd name="T19" fmla="*/ 123 h 206"/>
              <a:gd name="T20" fmla="*/ 164 w 246"/>
              <a:gd name="T21" fmla="*/ 164 h 206"/>
              <a:gd name="T22" fmla="*/ 164 w 246"/>
              <a:gd name="T23" fmla="*/ 206 h 206"/>
              <a:gd name="T24" fmla="*/ 123 w 246"/>
              <a:gd name="T25" fmla="*/ 206 h 206"/>
              <a:gd name="T26" fmla="*/ 82 w 246"/>
              <a:gd name="T27" fmla="*/ 206 h 206"/>
              <a:gd name="T28" fmla="*/ 82 w 246"/>
              <a:gd name="T29" fmla="*/ 163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6" h="206">
                <a:moveTo>
                  <a:pt x="82" y="163"/>
                </a:moveTo>
                <a:lnTo>
                  <a:pt x="82" y="120"/>
                </a:lnTo>
                <a:lnTo>
                  <a:pt x="41" y="120"/>
                </a:lnTo>
                <a:lnTo>
                  <a:pt x="0" y="120"/>
                </a:lnTo>
                <a:lnTo>
                  <a:pt x="61" y="60"/>
                </a:lnTo>
                <a:lnTo>
                  <a:pt x="122" y="0"/>
                </a:lnTo>
                <a:lnTo>
                  <a:pt x="184" y="62"/>
                </a:lnTo>
                <a:lnTo>
                  <a:pt x="246" y="123"/>
                </a:lnTo>
                <a:lnTo>
                  <a:pt x="205" y="123"/>
                </a:lnTo>
                <a:lnTo>
                  <a:pt x="164" y="123"/>
                </a:lnTo>
                <a:lnTo>
                  <a:pt x="164" y="164"/>
                </a:lnTo>
                <a:lnTo>
                  <a:pt x="164" y="206"/>
                </a:lnTo>
                <a:lnTo>
                  <a:pt x="123" y="206"/>
                </a:lnTo>
                <a:lnTo>
                  <a:pt x="82" y="206"/>
                </a:lnTo>
                <a:lnTo>
                  <a:pt x="82" y="163"/>
                </a:lnTo>
                <a:close/>
              </a:path>
            </a:pathLst>
          </a:custGeom>
          <a:solidFill>
            <a:srgbClr val="A2D0D9"/>
          </a:solidFill>
          <a:ln w="2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28"/>
          <p:cNvSpPr>
            <a:spLocks noChangeArrowheads="1"/>
          </p:cNvSpPr>
          <p:nvPr/>
        </p:nvSpPr>
        <p:spPr bwMode="auto">
          <a:xfrm>
            <a:off x="5027612" y="3298825"/>
            <a:ext cx="10572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itstream Vera Sans"/>
              </a:rPr>
              <a:t>Tape Head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3" name="Line 29"/>
          <p:cNvSpPr>
            <a:spLocks noChangeShapeType="1"/>
          </p:cNvSpPr>
          <p:nvPr/>
        </p:nvSpPr>
        <p:spPr bwMode="auto">
          <a:xfrm flipH="1">
            <a:off x="4835525" y="3095625"/>
            <a:ext cx="442913" cy="0"/>
          </a:xfrm>
          <a:prstGeom prst="line">
            <a:avLst/>
          </a:prstGeom>
          <a:noFill/>
          <a:ln w="13" cap="flat">
            <a:solidFill>
              <a:srgbClr val="1723D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30"/>
          <p:cNvSpPr>
            <a:spLocks/>
          </p:cNvSpPr>
          <p:nvPr/>
        </p:nvSpPr>
        <p:spPr bwMode="auto">
          <a:xfrm>
            <a:off x="4808537" y="3043238"/>
            <a:ext cx="139700" cy="103188"/>
          </a:xfrm>
          <a:custGeom>
            <a:avLst/>
            <a:gdLst>
              <a:gd name="T0" fmla="*/ 201 w 201"/>
              <a:gd name="T1" fmla="*/ 148 h 148"/>
              <a:gd name="T2" fmla="*/ 0 w 201"/>
              <a:gd name="T3" fmla="*/ 74 h 148"/>
              <a:gd name="T4" fmla="*/ 201 w 201"/>
              <a:gd name="T5" fmla="*/ 0 h 148"/>
              <a:gd name="T6" fmla="*/ 201 w 201"/>
              <a:gd name="T7" fmla="*/ 148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1" h="148">
                <a:moveTo>
                  <a:pt x="201" y="148"/>
                </a:moveTo>
                <a:lnTo>
                  <a:pt x="0" y="74"/>
                </a:lnTo>
                <a:lnTo>
                  <a:pt x="201" y="0"/>
                </a:lnTo>
                <a:cubicBezTo>
                  <a:pt x="169" y="44"/>
                  <a:pt x="169" y="103"/>
                  <a:pt x="201" y="148"/>
                </a:cubicBez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>
            <a:off x="5911850" y="3094038"/>
            <a:ext cx="441325" cy="0"/>
          </a:xfrm>
          <a:prstGeom prst="line">
            <a:avLst/>
          </a:prstGeom>
          <a:noFill/>
          <a:ln w="13" cap="flat">
            <a:solidFill>
              <a:srgbClr val="1723D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Rectangle 32"/>
          <p:cNvSpPr>
            <a:spLocks noChangeArrowheads="1"/>
          </p:cNvSpPr>
          <p:nvPr/>
        </p:nvSpPr>
        <p:spPr bwMode="auto">
          <a:xfrm>
            <a:off x="5041900" y="2887663"/>
            <a:ext cx="2286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Bitstream Vera Sans"/>
              </a:rPr>
              <a:t>L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7" name="Rectangle 33"/>
          <p:cNvSpPr>
            <a:spLocks noChangeArrowheads="1"/>
          </p:cNvSpPr>
          <p:nvPr/>
        </p:nvSpPr>
        <p:spPr bwMode="auto">
          <a:xfrm>
            <a:off x="6010275" y="2889250"/>
            <a:ext cx="2667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Bitstream Vera Sans"/>
              </a:rPr>
              <a:t>R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8" name="Rectangle 34"/>
          <p:cNvSpPr>
            <a:spLocks noChangeArrowheads="1"/>
          </p:cNvSpPr>
          <p:nvPr/>
        </p:nvSpPr>
        <p:spPr bwMode="auto">
          <a:xfrm>
            <a:off x="3978275" y="3986213"/>
            <a:ext cx="2236788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itstream Vera Sans"/>
              </a:rPr>
              <a:t>Generic Action Table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9" name="Freeform 35"/>
          <p:cNvSpPr>
            <a:spLocks/>
          </p:cNvSpPr>
          <p:nvPr/>
        </p:nvSpPr>
        <p:spPr bwMode="auto">
          <a:xfrm>
            <a:off x="6242050" y="3043238"/>
            <a:ext cx="139700" cy="103188"/>
          </a:xfrm>
          <a:custGeom>
            <a:avLst/>
            <a:gdLst>
              <a:gd name="T0" fmla="*/ 0 w 201"/>
              <a:gd name="T1" fmla="*/ 0 h 148"/>
              <a:gd name="T2" fmla="*/ 201 w 201"/>
              <a:gd name="T3" fmla="*/ 74 h 148"/>
              <a:gd name="T4" fmla="*/ 0 w 201"/>
              <a:gd name="T5" fmla="*/ 148 h 148"/>
              <a:gd name="T6" fmla="*/ 0 w 201"/>
              <a:gd name="T7" fmla="*/ 0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1" h="148">
                <a:moveTo>
                  <a:pt x="0" y="0"/>
                </a:moveTo>
                <a:lnTo>
                  <a:pt x="201" y="74"/>
                </a:lnTo>
                <a:lnTo>
                  <a:pt x="0" y="148"/>
                </a:lnTo>
                <a:cubicBezTo>
                  <a:pt x="32" y="104"/>
                  <a:pt x="32" y="45"/>
                  <a:pt x="0" y="0"/>
                </a:cubicBez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Line 36"/>
          <p:cNvSpPr>
            <a:spLocks noChangeShapeType="1"/>
          </p:cNvSpPr>
          <p:nvPr/>
        </p:nvSpPr>
        <p:spPr bwMode="auto">
          <a:xfrm>
            <a:off x="3678237" y="4256088"/>
            <a:ext cx="2822575" cy="0"/>
          </a:xfrm>
          <a:prstGeom prst="line">
            <a:avLst/>
          </a:prstGeom>
          <a:noFill/>
          <a:ln w="12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Rectangle 37"/>
          <p:cNvSpPr>
            <a:spLocks noChangeArrowheads="1"/>
          </p:cNvSpPr>
          <p:nvPr/>
        </p:nvSpPr>
        <p:spPr bwMode="auto">
          <a:xfrm>
            <a:off x="1881187" y="2384425"/>
            <a:ext cx="392113" cy="280988"/>
          </a:xfrm>
          <a:prstGeom prst="rect">
            <a:avLst/>
          </a:prstGeom>
          <a:solidFill>
            <a:srgbClr val="C6E9AF"/>
          </a:solidFill>
          <a:ln w="4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Rectangle 38"/>
          <p:cNvSpPr>
            <a:spLocks noChangeArrowheads="1"/>
          </p:cNvSpPr>
          <p:nvPr/>
        </p:nvSpPr>
        <p:spPr bwMode="auto">
          <a:xfrm>
            <a:off x="2274887" y="2384425"/>
            <a:ext cx="393700" cy="280988"/>
          </a:xfrm>
          <a:prstGeom prst="rect">
            <a:avLst/>
          </a:prstGeom>
          <a:solidFill>
            <a:srgbClr val="C6E9AF"/>
          </a:solidFill>
          <a:ln w="4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Rectangle 39"/>
          <p:cNvSpPr>
            <a:spLocks noChangeArrowheads="1"/>
          </p:cNvSpPr>
          <p:nvPr/>
        </p:nvSpPr>
        <p:spPr bwMode="auto">
          <a:xfrm>
            <a:off x="2670175" y="2384425"/>
            <a:ext cx="392113" cy="280988"/>
          </a:xfrm>
          <a:prstGeom prst="rect">
            <a:avLst/>
          </a:prstGeom>
          <a:solidFill>
            <a:srgbClr val="C6E9AF"/>
          </a:solidFill>
          <a:ln w="4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Rectangle 40"/>
          <p:cNvSpPr>
            <a:spLocks noChangeArrowheads="1"/>
          </p:cNvSpPr>
          <p:nvPr/>
        </p:nvSpPr>
        <p:spPr bwMode="auto">
          <a:xfrm>
            <a:off x="7399337" y="2384425"/>
            <a:ext cx="392113" cy="280988"/>
          </a:xfrm>
          <a:prstGeom prst="rect">
            <a:avLst/>
          </a:prstGeom>
          <a:solidFill>
            <a:srgbClr val="FFE6D5"/>
          </a:solidFill>
          <a:ln w="4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Rectangle 41"/>
          <p:cNvSpPr>
            <a:spLocks noChangeArrowheads="1"/>
          </p:cNvSpPr>
          <p:nvPr/>
        </p:nvSpPr>
        <p:spPr bwMode="auto">
          <a:xfrm>
            <a:off x="7793037" y="2384425"/>
            <a:ext cx="393700" cy="280988"/>
          </a:xfrm>
          <a:prstGeom prst="rect">
            <a:avLst/>
          </a:prstGeom>
          <a:solidFill>
            <a:srgbClr val="FFE6D5"/>
          </a:solidFill>
          <a:ln w="4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Rectangle 42"/>
          <p:cNvSpPr>
            <a:spLocks noChangeArrowheads="1"/>
          </p:cNvSpPr>
          <p:nvPr/>
        </p:nvSpPr>
        <p:spPr bwMode="auto">
          <a:xfrm>
            <a:off x="2112962" y="2051050"/>
            <a:ext cx="18621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ans"/>
              </a:rPr>
              <a:t>Simulated Action Table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7" name="Freeform 43"/>
          <p:cNvSpPr>
            <a:spLocks/>
          </p:cNvSpPr>
          <p:nvPr/>
        </p:nvSpPr>
        <p:spPr bwMode="auto">
          <a:xfrm>
            <a:off x="1887537" y="2244725"/>
            <a:ext cx="1195388" cy="103188"/>
          </a:xfrm>
          <a:custGeom>
            <a:avLst/>
            <a:gdLst>
              <a:gd name="T0" fmla="*/ 0 w 1711"/>
              <a:gd name="T1" fmla="*/ 148 h 148"/>
              <a:gd name="T2" fmla="*/ 60 w 1711"/>
              <a:gd name="T3" fmla="*/ 68 h 148"/>
              <a:gd name="T4" fmla="*/ 1593 w 1711"/>
              <a:gd name="T5" fmla="*/ 68 h 148"/>
              <a:gd name="T6" fmla="*/ 1711 w 1711"/>
              <a:gd name="T7" fmla="*/ 0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11" h="148">
                <a:moveTo>
                  <a:pt x="0" y="148"/>
                </a:moveTo>
                <a:lnTo>
                  <a:pt x="60" y="68"/>
                </a:lnTo>
                <a:lnTo>
                  <a:pt x="1593" y="68"/>
                </a:lnTo>
                <a:lnTo>
                  <a:pt x="1711" y="0"/>
                </a:lnTo>
              </a:path>
            </a:pathLst>
          </a:custGeom>
          <a:noFill/>
          <a:ln w="12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44"/>
          <p:cNvSpPr>
            <a:spLocks/>
          </p:cNvSpPr>
          <p:nvPr/>
        </p:nvSpPr>
        <p:spPr bwMode="auto">
          <a:xfrm>
            <a:off x="3078162" y="2247900"/>
            <a:ext cx="1193800" cy="103188"/>
          </a:xfrm>
          <a:custGeom>
            <a:avLst/>
            <a:gdLst>
              <a:gd name="T0" fmla="*/ 0 w 1710"/>
              <a:gd name="T1" fmla="*/ 0 h 149"/>
              <a:gd name="T2" fmla="*/ 60 w 1710"/>
              <a:gd name="T3" fmla="*/ 81 h 149"/>
              <a:gd name="T4" fmla="*/ 1592 w 1710"/>
              <a:gd name="T5" fmla="*/ 81 h 149"/>
              <a:gd name="T6" fmla="*/ 1710 w 1710"/>
              <a:gd name="T7" fmla="*/ 149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10" h="149">
                <a:moveTo>
                  <a:pt x="0" y="0"/>
                </a:moveTo>
                <a:lnTo>
                  <a:pt x="60" y="81"/>
                </a:lnTo>
                <a:lnTo>
                  <a:pt x="1592" y="81"/>
                </a:lnTo>
                <a:lnTo>
                  <a:pt x="1710" y="149"/>
                </a:lnTo>
              </a:path>
            </a:pathLst>
          </a:custGeom>
          <a:noFill/>
          <a:ln w="12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Rectangle 45"/>
          <p:cNvSpPr>
            <a:spLocks noChangeArrowheads="1"/>
          </p:cNvSpPr>
          <p:nvPr/>
        </p:nvSpPr>
        <p:spPr bwMode="auto">
          <a:xfrm>
            <a:off x="3475037" y="1790700"/>
            <a:ext cx="19812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ans"/>
              </a:rPr>
              <a:t>Simulated State Register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0" name="Freeform 46"/>
          <p:cNvSpPr>
            <a:spLocks/>
          </p:cNvSpPr>
          <p:nvPr/>
        </p:nvSpPr>
        <p:spPr bwMode="auto">
          <a:xfrm>
            <a:off x="4672012" y="2238375"/>
            <a:ext cx="1377950" cy="104775"/>
          </a:xfrm>
          <a:custGeom>
            <a:avLst/>
            <a:gdLst>
              <a:gd name="T0" fmla="*/ 0 w 1974"/>
              <a:gd name="T1" fmla="*/ 149 h 149"/>
              <a:gd name="T2" fmla="*/ 70 w 1974"/>
              <a:gd name="T3" fmla="*/ 69 h 149"/>
              <a:gd name="T4" fmla="*/ 1838 w 1974"/>
              <a:gd name="T5" fmla="*/ 69 h 149"/>
              <a:gd name="T6" fmla="*/ 1974 w 1974"/>
              <a:gd name="T7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74" h="149">
                <a:moveTo>
                  <a:pt x="0" y="149"/>
                </a:moveTo>
                <a:lnTo>
                  <a:pt x="70" y="69"/>
                </a:lnTo>
                <a:lnTo>
                  <a:pt x="1838" y="69"/>
                </a:lnTo>
                <a:lnTo>
                  <a:pt x="1974" y="0"/>
                </a:lnTo>
              </a:path>
            </a:pathLst>
          </a:custGeom>
          <a:noFill/>
          <a:ln w="13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47"/>
          <p:cNvSpPr>
            <a:spLocks/>
          </p:cNvSpPr>
          <p:nvPr/>
        </p:nvSpPr>
        <p:spPr bwMode="auto">
          <a:xfrm>
            <a:off x="6045200" y="2241550"/>
            <a:ext cx="1377950" cy="104775"/>
          </a:xfrm>
          <a:custGeom>
            <a:avLst/>
            <a:gdLst>
              <a:gd name="T0" fmla="*/ 0 w 1974"/>
              <a:gd name="T1" fmla="*/ 0 h 149"/>
              <a:gd name="T2" fmla="*/ 70 w 1974"/>
              <a:gd name="T3" fmla="*/ 81 h 149"/>
              <a:gd name="T4" fmla="*/ 1838 w 1974"/>
              <a:gd name="T5" fmla="*/ 81 h 149"/>
              <a:gd name="T6" fmla="*/ 1974 w 1974"/>
              <a:gd name="T7" fmla="*/ 149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74" h="149">
                <a:moveTo>
                  <a:pt x="0" y="0"/>
                </a:moveTo>
                <a:lnTo>
                  <a:pt x="70" y="81"/>
                </a:lnTo>
                <a:lnTo>
                  <a:pt x="1838" y="81"/>
                </a:lnTo>
                <a:lnTo>
                  <a:pt x="1974" y="149"/>
                </a:lnTo>
              </a:path>
            </a:pathLst>
          </a:custGeom>
          <a:noFill/>
          <a:ln w="13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48"/>
          <p:cNvSpPr>
            <a:spLocks noChangeShapeType="1"/>
          </p:cNvSpPr>
          <p:nvPr/>
        </p:nvSpPr>
        <p:spPr bwMode="auto">
          <a:xfrm>
            <a:off x="4505325" y="2039938"/>
            <a:ext cx="0" cy="266700"/>
          </a:xfrm>
          <a:prstGeom prst="line">
            <a:avLst/>
          </a:prstGeom>
          <a:noFill/>
          <a:ln w="5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49"/>
          <p:cNvSpPr>
            <a:spLocks/>
          </p:cNvSpPr>
          <p:nvPr/>
        </p:nvSpPr>
        <p:spPr bwMode="auto">
          <a:xfrm>
            <a:off x="4473575" y="2197100"/>
            <a:ext cx="63500" cy="109538"/>
          </a:xfrm>
          <a:custGeom>
            <a:avLst/>
            <a:gdLst>
              <a:gd name="T0" fmla="*/ 20 w 40"/>
              <a:gd name="T1" fmla="*/ 19 h 69"/>
              <a:gd name="T2" fmla="*/ 0 w 40"/>
              <a:gd name="T3" fmla="*/ 0 h 69"/>
              <a:gd name="T4" fmla="*/ 20 w 40"/>
              <a:gd name="T5" fmla="*/ 69 h 69"/>
              <a:gd name="T6" fmla="*/ 40 w 40"/>
              <a:gd name="T7" fmla="*/ 0 h 69"/>
              <a:gd name="T8" fmla="*/ 20 w 40"/>
              <a:gd name="T9" fmla="*/ 19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" h="69">
                <a:moveTo>
                  <a:pt x="20" y="19"/>
                </a:moveTo>
                <a:lnTo>
                  <a:pt x="0" y="0"/>
                </a:lnTo>
                <a:lnTo>
                  <a:pt x="20" y="69"/>
                </a:lnTo>
                <a:lnTo>
                  <a:pt x="40" y="0"/>
                </a:lnTo>
                <a:lnTo>
                  <a:pt x="20" y="19"/>
                </a:lnTo>
                <a:close/>
              </a:path>
            </a:pathLst>
          </a:custGeom>
          <a:solidFill>
            <a:srgbClr val="000000"/>
          </a:solidFill>
          <a:ln w="5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Rectangle 50"/>
          <p:cNvSpPr>
            <a:spLocks noChangeArrowheads="1"/>
          </p:cNvSpPr>
          <p:nvPr/>
        </p:nvSpPr>
        <p:spPr bwMode="auto">
          <a:xfrm>
            <a:off x="5586412" y="2005013"/>
            <a:ext cx="8334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ans"/>
              </a:rPr>
              <a:t>Work Area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5" name="Rectangle 51"/>
          <p:cNvSpPr>
            <a:spLocks noChangeArrowheads="1"/>
          </p:cNvSpPr>
          <p:nvPr/>
        </p:nvSpPr>
        <p:spPr bwMode="auto">
          <a:xfrm>
            <a:off x="1090612" y="2384425"/>
            <a:ext cx="392113" cy="280988"/>
          </a:xfrm>
          <a:prstGeom prst="rect">
            <a:avLst/>
          </a:prstGeom>
          <a:solidFill>
            <a:srgbClr val="FFE6D5"/>
          </a:solidFill>
          <a:ln w="4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Rectangle 52"/>
          <p:cNvSpPr>
            <a:spLocks noChangeArrowheads="1"/>
          </p:cNvSpPr>
          <p:nvPr/>
        </p:nvSpPr>
        <p:spPr bwMode="auto">
          <a:xfrm>
            <a:off x="1484312" y="2384425"/>
            <a:ext cx="392113" cy="280988"/>
          </a:xfrm>
          <a:prstGeom prst="rect">
            <a:avLst/>
          </a:prstGeom>
          <a:solidFill>
            <a:srgbClr val="FFE6D5"/>
          </a:solidFill>
          <a:ln w="4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Slide Number Placeholder 1"/>
          <p:cNvSpPr txBox="1">
            <a:spLocks/>
          </p:cNvSpPr>
          <p:nvPr/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57</a:t>
            </a:fld>
            <a:endParaRPr lang="en-US" sz="10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>
            <a:spLocks noChangeAspect="1" noChangeArrowheads="1" noTextEdit="1"/>
          </p:cNvSpPr>
          <p:nvPr/>
        </p:nvSpPr>
        <p:spPr bwMode="auto">
          <a:xfrm>
            <a:off x="533400" y="2057400"/>
            <a:ext cx="8129588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5262563" y="3319463"/>
            <a:ext cx="628650" cy="347663"/>
          </a:xfrm>
          <a:prstGeom prst="rect">
            <a:avLst/>
          </a:prstGeom>
          <a:solidFill>
            <a:srgbClr val="A2D0D9"/>
          </a:solidFill>
          <a:ln w="10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3041650" y="2765425"/>
            <a:ext cx="393700" cy="280988"/>
          </a:xfrm>
          <a:prstGeom prst="rect">
            <a:avLst/>
          </a:prstGeom>
          <a:solidFill>
            <a:srgbClr val="C6E9AF"/>
          </a:solidFill>
          <a:ln w="4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2597150" y="3641725"/>
            <a:ext cx="2097088" cy="322263"/>
          </a:xfrm>
          <a:prstGeom prst="rect">
            <a:avLst/>
          </a:prstGeom>
          <a:solidFill>
            <a:srgbClr val="D5F6FF"/>
          </a:solidFill>
          <a:ln w="9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3005138" y="4360863"/>
            <a:ext cx="4076700" cy="1516063"/>
          </a:xfrm>
          <a:prstGeom prst="rect">
            <a:avLst/>
          </a:prstGeom>
          <a:solidFill>
            <a:srgbClr val="D5F6FF"/>
          </a:solidFill>
          <a:ln w="12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3436938" y="2765425"/>
            <a:ext cx="392113" cy="280988"/>
          </a:xfrm>
          <a:prstGeom prst="rect">
            <a:avLst/>
          </a:prstGeom>
          <a:solidFill>
            <a:srgbClr val="C6E9AF"/>
          </a:solidFill>
          <a:ln w="4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3830638" y="2765425"/>
            <a:ext cx="393700" cy="280988"/>
          </a:xfrm>
          <a:prstGeom prst="rect">
            <a:avLst/>
          </a:prstGeom>
          <a:solidFill>
            <a:srgbClr val="C6E9AF"/>
          </a:solidFill>
          <a:ln w="4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4225925" y="2765425"/>
            <a:ext cx="392113" cy="280988"/>
          </a:xfrm>
          <a:prstGeom prst="rect">
            <a:avLst/>
          </a:prstGeom>
          <a:solidFill>
            <a:srgbClr val="D3BC5F"/>
          </a:solidFill>
          <a:ln w="4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4619625" y="2765425"/>
            <a:ext cx="392113" cy="280988"/>
          </a:xfrm>
          <a:prstGeom prst="rect">
            <a:avLst/>
          </a:prstGeom>
          <a:solidFill>
            <a:srgbClr val="AFDDE9"/>
          </a:solidFill>
          <a:ln w="4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5013325" y="2765425"/>
            <a:ext cx="392113" cy="280988"/>
          </a:xfrm>
          <a:prstGeom prst="rect">
            <a:avLst/>
          </a:prstGeom>
          <a:solidFill>
            <a:srgbClr val="AFDDE9"/>
          </a:solidFill>
          <a:ln w="4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5407025" y="2765425"/>
            <a:ext cx="392113" cy="280988"/>
          </a:xfrm>
          <a:prstGeom prst="rect">
            <a:avLst/>
          </a:prstGeom>
          <a:solidFill>
            <a:srgbClr val="AFDDE9"/>
          </a:solidFill>
          <a:ln w="4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5"/>
          <p:cNvSpPr>
            <a:spLocks noChangeArrowheads="1"/>
          </p:cNvSpPr>
          <p:nvPr/>
        </p:nvSpPr>
        <p:spPr bwMode="auto">
          <a:xfrm>
            <a:off x="5800725" y="2765425"/>
            <a:ext cx="393700" cy="280988"/>
          </a:xfrm>
          <a:prstGeom prst="rect">
            <a:avLst/>
          </a:prstGeom>
          <a:solidFill>
            <a:srgbClr val="AFDDE9"/>
          </a:solidFill>
          <a:ln w="4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6"/>
          <p:cNvSpPr>
            <a:spLocks noChangeArrowheads="1"/>
          </p:cNvSpPr>
          <p:nvPr/>
        </p:nvSpPr>
        <p:spPr bwMode="auto">
          <a:xfrm>
            <a:off x="6196013" y="2765425"/>
            <a:ext cx="392113" cy="280988"/>
          </a:xfrm>
          <a:prstGeom prst="rect">
            <a:avLst/>
          </a:prstGeom>
          <a:solidFill>
            <a:srgbClr val="AFDDE9"/>
          </a:solidFill>
          <a:ln w="4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7"/>
          <p:cNvSpPr>
            <a:spLocks noChangeArrowheads="1"/>
          </p:cNvSpPr>
          <p:nvPr/>
        </p:nvSpPr>
        <p:spPr bwMode="auto">
          <a:xfrm>
            <a:off x="6981825" y="2765425"/>
            <a:ext cx="392113" cy="280988"/>
          </a:xfrm>
          <a:prstGeom prst="rect">
            <a:avLst/>
          </a:prstGeom>
          <a:solidFill>
            <a:srgbClr val="AFDDE9"/>
          </a:solidFill>
          <a:ln w="4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8"/>
          <p:cNvSpPr>
            <a:spLocks noChangeArrowheads="1"/>
          </p:cNvSpPr>
          <p:nvPr/>
        </p:nvSpPr>
        <p:spPr bwMode="auto">
          <a:xfrm>
            <a:off x="6589713" y="2765425"/>
            <a:ext cx="393700" cy="280988"/>
          </a:xfrm>
          <a:prstGeom prst="rect">
            <a:avLst/>
          </a:prstGeom>
          <a:solidFill>
            <a:srgbClr val="AFDDE9"/>
          </a:solidFill>
          <a:ln w="4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Line 19"/>
          <p:cNvSpPr>
            <a:spLocks noChangeShapeType="1"/>
          </p:cNvSpPr>
          <p:nvPr/>
        </p:nvSpPr>
        <p:spPr bwMode="auto">
          <a:xfrm>
            <a:off x="8180388" y="2890838"/>
            <a:ext cx="441325" cy="0"/>
          </a:xfrm>
          <a:prstGeom prst="line">
            <a:avLst/>
          </a:prstGeom>
          <a:noFill/>
          <a:ln w="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20"/>
          <p:cNvSpPr>
            <a:spLocks/>
          </p:cNvSpPr>
          <p:nvPr/>
        </p:nvSpPr>
        <p:spPr bwMode="auto">
          <a:xfrm>
            <a:off x="8432800" y="2838450"/>
            <a:ext cx="188913" cy="107950"/>
          </a:xfrm>
          <a:custGeom>
            <a:avLst/>
            <a:gdLst>
              <a:gd name="T0" fmla="*/ 34 w 119"/>
              <a:gd name="T1" fmla="*/ 33 h 68"/>
              <a:gd name="T2" fmla="*/ 0 w 119"/>
              <a:gd name="T3" fmla="*/ 68 h 68"/>
              <a:gd name="T4" fmla="*/ 119 w 119"/>
              <a:gd name="T5" fmla="*/ 33 h 68"/>
              <a:gd name="T6" fmla="*/ 0 w 119"/>
              <a:gd name="T7" fmla="*/ 0 h 68"/>
              <a:gd name="T8" fmla="*/ 34 w 119"/>
              <a:gd name="T9" fmla="*/ 33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9" h="68">
                <a:moveTo>
                  <a:pt x="34" y="33"/>
                </a:moveTo>
                <a:lnTo>
                  <a:pt x="0" y="68"/>
                </a:lnTo>
                <a:lnTo>
                  <a:pt x="119" y="33"/>
                </a:lnTo>
                <a:lnTo>
                  <a:pt x="0" y="0"/>
                </a:lnTo>
                <a:lnTo>
                  <a:pt x="34" y="33"/>
                </a:lnTo>
                <a:close/>
              </a:path>
            </a:pathLst>
          </a:custGeom>
          <a:solidFill>
            <a:srgbClr val="000000"/>
          </a:solidFill>
          <a:ln w="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Line 21"/>
          <p:cNvSpPr>
            <a:spLocks noChangeShapeType="1"/>
          </p:cNvSpPr>
          <p:nvPr/>
        </p:nvSpPr>
        <p:spPr bwMode="auto">
          <a:xfrm flipH="1">
            <a:off x="625475" y="2884488"/>
            <a:ext cx="441325" cy="0"/>
          </a:xfrm>
          <a:prstGeom prst="line">
            <a:avLst/>
          </a:prstGeom>
          <a:noFill/>
          <a:ln w="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22"/>
          <p:cNvSpPr>
            <a:spLocks/>
          </p:cNvSpPr>
          <p:nvPr/>
        </p:nvSpPr>
        <p:spPr bwMode="auto">
          <a:xfrm>
            <a:off x="625475" y="2830513"/>
            <a:ext cx="188913" cy="107950"/>
          </a:xfrm>
          <a:custGeom>
            <a:avLst/>
            <a:gdLst>
              <a:gd name="T0" fmla="*/ 85 w 119"/>
              <a:gd name="T1" fmla="*/ 34 h 68"/>
              <a:gd name="T2" fmla="*/ 119 w 119"/>
              <a:gd name="T3" fmla="*/ 0 h 68"/>
              <a:gd name="T4" fmla="*/ 0 w 119"/>
              <a:gd name="T5" fmla="*/ 34 h 68"/>
              <a:gd name="T6" fmla="*/ 119 w 119"/>
              <a:gd name="T7" fmla="*/ 68 h 68"/>
              <a:gd name="T8" fmla="*/ 85 w 119"/>
              <a:gd name="T9" fmla="*/ 34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9" h="68">
                <a:moveTo>
                  <a:pt x="85" y="34"/>
                </a:moveTo>
                <a:lnTo>
                  <a:pt x="119" y="0"/>
                </a:lnTo>
                <a:lnTo>
                  <a:pt x="0" y="34"/>
                </a:lnTo>
                <a:lnTo>
                  <a:pt x="119" y="68"/>
                </a:lnTo>
                <a:lnTo>
                  <a:pt x="85" y="34"/>
                </a:lnTo>
                <a:close/>
              </a:path>
            </a:pathLst>
          </a:custGeom>
          <a:solidFill>
            <a:srgbClr val="000000"/>
          </a:solidFill>
          <a:ln w="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23"/>
          <p:cNvSpPr>
            <a:spLocks noChangeArrowheads="1"/>
          </p:cNvSpPr>
          <p:nvPr/>
        </p:nvSpPr>
        <p:spPr bwMode="auto">
          <a:xfrm>
            <a:off x="2617788" y="3713163"/>
            <a:ext cx="20764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itstream Vera Sans"/>
              </a:rPr>
              <a:t>Generic State Register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3" name="Freeform 24"/>
          <p:cNvSpPr>
            <a:spLocks/>
          </p:cNvSpPr>
          <p:nvPr/>
        </p:nvSpPr>
        <p:spPr bwMode="auto">
          <a:xfrm>
            <a:off x="5373688" y="2971800"/>
            <a:ext cx="214313" cy="350838"/>
          </a:xfrm>
          <a:custGeom>
            <a:avLst/>
            <a:gdLst>
              <a:gd name="T0" fmla="*/ 201 w 307"/>
              <a:gd name="T1" fmla="*/ 503 h 503"/>
              <a:gd name="T2" fmla="*/ 201 w 307"/>
              <a:gd name="T3" fmla="*/ 304 h 503"/>
              <a:gd name="T4" fmla="*/ 0 w 307"/>
              <a:gd name="T5" fmla="*/ 304 h 503"/>
              <a:gd name="T6" fmla="*/ 307 w 307"/>
              <a:gd name="T7" fmla="*/ 0 h 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7" h="503">
                <a:moveTo>
                  <a:pt x="201" y="503"/>
                </a:moveTo>
                <a:lnTo>
                  <a:pt x="201" y="304"/>
                </a:lnTo>
                <a:lnTo>
                  <a:pt x="0" y="304"/>
                </a:lnTo>
                <a:lnTo>
                  <a:pt x="307" y="0"/>
                </a:lnTo>
              </a:path>
            </a:pathLst>
          </a:custGeom>
          <a:solidFill>
            <a:srgbClr val="A2D0D9"/>
          </a:solidFill>
          <a:ln w="6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5"/>
          <p:cNvSpPr>
            <a:spLocks/>
          </p:cNvSpPr>
          <p:nvPr/>
        </p:nvSpPr>
        <p:spPr bwMode="auto">
          <a:xfrm>
            <a:off x="5584825" y="2974975"/>
            <a:ext cx="214313" cy="350838"/>
          </a:xfrm>
          <a:custGeom>
            <a:avLst/>
            <a:gdLst>
              <a:gd name="T0" fmla="*/ 106 w 307"/>
              <a:gd name="T1" fmla="*/ 502 h 502"/>
              <a:gd name="T2" fmla="*/ 106 w 307"/>
              <a:gd name="T3" fmla="*/ 303 h 502"/>
              <a:gd name="T4" fmla="*/ 307 w 307"/>
              <a:gd name="T5" fmla="*/ 303 h 502"/>
              <a:gd name="T6" fmla="*/ 0 w 307"/>
              <a:gd name="T7" fmla="*/ 0 h 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7" h="502">
                <a:moveTo>
                  <a:pt x="106" y="502"/>
                </a:moveTo>
                <a:lnTo>
                  <a:pt x="106" y="303"/>
                </a:lnTo>
                <a:lnTo>
                  <a:pt x="307" y="303"/>
                </a:lnTo>
                <a:lnTo>
                  <a:pt x="0" y="0"/>
                </a:lnTo>
              </a:path>
            </a:pathLst>
          </a:custGeom>
          <a:solidFill>
            <a:srgbClr val="A2D0D9"/>
          </a:solidFill>
          <a:ln w="6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26"/>
          <p:cNvSpPr>
            <a:spLocks noChangeShapeType="1"/>
          </p:cNvSpPr>
          <p:nvPr/>
        </p:nvSpPr>
        <p:spPr bwMode="auto">
          <a:xfrm>
            <a:off x="5518150" y="3317875"/>
            <a:ext cx="142875" cy="0"/>
          </a:xfrm>
          <a:prstGeom prst="line">
            <a:avLst/>
          </a:prstGeom>
          <a:noFill/>
          <a:ln w="6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27"/>
          <p:cNvSpPr>
            <a:spLocks/>
          </p:cNvSpPr>
          <p:nvPr/>
        </p:nvSpPr>
        <p:spPr bwMode="auto">
          <a:xfrm>
            <a:off x="5391150" y="2984500"/>
            <a:ext cx="390525" cy="327025"/>
          </a:xfrm>
          <a:custGeom>
            <a:avLst/>
            <a:gdLst>
              <a:gd name="T0" fmla="*/ 82 w 246"/>
              <a:gd name="T1" fmla="*/ 163 h 206"/>
              <a:gd name="T2" fmla="*/ 82 w 246"/>
              <a:gd name="T3" fmla="*/ 120 h 206"/>
              <a:gd name="T4" fmla="*/ 41 w 246"/>
              <a:gd name="T5" fmla="*/ 120 h 206"/>
              <a:gd name="T6" fmla="*/ 0 w 246"/>
              <a:gd name="T7" fmla="*/ 120 h 206"/>
              <a:gd name="T8" fmla="*/ 61 w 246"/>
              <a:gd name="T9" fmla="*/ 60 h 206"/>
              <a:gd name="T10" fmla="*/ 122 w 246"/>
              <a:gd name="T11" fmla="*/ 0 h 206"/>
              <a:gd name="T12" fmla="*/ 184 w 246"/>
              <a:gd name="T13" fmla="*/ 62 h 206"/>
              <a:gd name="T14" fmla="*/ 246 w 246"/>
              <a:gd name="T15" fmla="*/ 123 h 206"/>
              <a:gd name="T16" fmla="*/ 205 w 246"/>
              <a:gd name="T17" fmla="*/ 123 h 206"/>
              <a:gd name="T18" fmla="*/ 164 w 246"/>
              <a:gd name="T19" fmla="*/ 123 h 206"/>
              <a:gd name="T20" fmla="*/ 164 w 246"/>
              <a:gd name="T21" fmla="*/ 164 h 206"/>
              <a:gd name="T22" fmla="*/ 164 w 246"/>
              <a:gd name="T23" fmla="*/ 206 h 206"/>
              <a:gd name="T24" fmla="*/ 123 w 246"/>
              <a:gd name="T25" fmla="*/ 206 h 206"/>
              <a:gd name="T26" fmla="*/ 82 w 246"/>
              <a:gd name="T27" fmla="*/ 206 h 206"/>
              <a:gd name="T28" fmla="*/ 82 w 246"/>
              <a:gd name="T29" fmla="*/ 163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6" h="206">
                <a:moveTo>
                  <a:pt x="82" y="163"/>
                </a:moveTo>
                <a:lnTo>
                  <a:pt x="82" y="120"/>
                </a:lnTo>
                <a:lnTo>
                  <a:pt x="41" y="120"/>
                </a:lnTo>
                <a:lnTo>
                  <a:pt x="0" y="120"/>
                </a:lnTo>
                <a:lnTo>
                  <a:pt x="61" y="60"/>
                </a:lnTo>
                <a:lnTo>
                  <a:pt x="122" y="0"/>
                </a:lnTo>
                <a:lnTo>
                  <a:pt x="184" y="62"/>
                </a:lnTo>
                <a:lnTo>
                  <a:pt x="246" y="123"/>
                </a:lnTo>
                <a:lnTo>
                  <a:pt x="205" y="123"/>
                </a:lnTo>
                <a:lnTo>
                  <a:pt x="164" y="123"/>
                </a:lnTo>
                <a:lnTo>
                  <a:pt x="164" y="164"/>
                </a:lnTo>
                <a:lnTo>
                  <a:pt x="164" y="206"/>
                </a:lnTo>
                <a:lnTo>
                  <a:pt x="123" y="206"/>
                </a:lnTo>
                <a:lnTo>
                  <a:pt x="82" y="206"/>
                </a:lnTo>
                <a:lnTo>
                  <a:pt x="82" y="163"/>
                </a:lnTo>
                <a:close/>
              </a:path>
            </a:pathLst>
          </a:custGeom>
          <a:solidFill>
            <a:srgbClr val="A2D0D9"/>
          </a:solidFill>
          <a:ln w="2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Rectangle 28"/>
          <p:cNvSpPr>
            <a:spLocks noChangeArrowheads="1"/>
          </p:cNvSpPr>
          <p:nvPr/>
        </p:nvSpPr>
        <p:spPr bwMode="auto">
          <a:xfrm>
            <a:off x="5003800" y="3679825"/>
            <a:ext cx="10572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itstream Vera Sans"/>
              </a:rPr>
              <a:t>Tape Head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8" name="Line 29"/>
          <p:cNvSpPr>
            <a:spLocks noChangeShapeType="1"/>
          </p:cNvSpPr>
          <p:nvPr/>
        </p:nvSpPr>
        <p:spPr bwMode="auto">
          <a:xfrm flipH="1">
            <a:off x="4811713" y="3476625"/>
            <a:ext cx="442913" cy="0"/>
          </a:xfrm>
          <a:prstGeom prst="line">
            <a:avLst/>
          </a:prstGeom>
          <a:noFill/>
          <a:ln w="13" cap="flat">
            <a:solidFill>
              <a:srgbClr val="1723D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"/>
          <p:cNvSpPr>
            <a:spLocks/>
          </p:cNvSpPr>
          <p:nvPr/>
        </p:nvSpPr>
        <p:spPr bwMode="auto">
          <a:xfrm>
            <a:off x="4784725" y="3424238"/>
            <a:ext cx="139700" cy="103188"/>
          </a:xfrm>
          <a:custGeom>
            <a:avLst/>
            <a:gdLst>
              <a:gd name="T0" fmla="*/ 201 w 201"/>
              <a:gd name="T1" fmla="*/ 148 h 148"/>
              <a:gd name="T2" fmla="*/ 0 w 201"/>
              <a:gd name="T3" fmla="*/ 74 h 148"/>
              <a:gd name="T4" fmla="*/ 201 w 201"/>
              <a:gd name="T5" fmla="*/ 0 h 148"/>
              <a:gd name="T6" fmla="*/ 201 w 201"/>
              <a:gd name="T7" fmla="*/ 148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1" h="148">
                <a:moveTo>
                  <a:pt x="201" y="148"/>
                </a:moveTo>
                <a:lnTo>
                  <a:pt x="0" y="74"/>
                </a:lnTo>
                <a:lnTo>
                  <a:pt x="201" y="0"/>
                </a:lnTo>
                <a:cubicBezTo>
                  <a:pt x="169" y="44"/>
                  <a:pt x="169" y="103"/>
                  <a:pt x="201" y="148"/>
                </a:cubicBez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31"/>
          <p:cNvSpPr>
            <a:spLocks noChangeShapeType="1"/>
          </p:cNvSpPr>
          <p:nvPr/>
        </p:nvSpPr>
        <p:spPr bwMode="auto">
          <a:xfrm>
            <a:off x="5888038" y="3475038"/>
            <a:ext cx="441325" cy="0"/>
          </a:xfrm>
          <a:prstGeom prst="line">
            <a:avLst/>
          </a:prstGeom>
          <a:noFill/>
          <a:ln w="13" cap="flat">
            <a:solidFill>
              <a:srgbClr val="1723D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32"/>
          <p:cNvSpPr>
            <a:spLocks noChangeArrowheads="1"/>
          </p:cNvSpPr>
          <p:nvPr/>
        </p:nvSpPr>
        <p:spPr bwMode="auto">
          <a:xfrm>
            <a:off x="5018088" y="3268663"/>
            <a:ext cx="2286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Bitstream Vera Sans"/>
              </a:rPr>
              <a:t>L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2" name="Rectangle 33"/>
          <p:cNvSpPr>
            <a:spLocks noChangeArrowheads="1"/>
          </p:cNvSpPr>
          <p:nvPr/>
        </p:nvSpPr>
        <p:spPr bwMode="auto">
          <a:xfrm>
            <a:off x="5986463" y="3270250"/>
            <a:ext cx="2667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Bitstream Vera Sans"/>
              </a:rPr>
              <a:t>R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3" name="Rectangle 34"/>
          <p:cNvSpPr>
            <a:spLocks noChangeArrowheads="1"/>
          </p:cNvSpPr>
          <p:nvPr/>
        </p:nvSpPr>
        <p:spPr bwMode="auto">
          <a:xfrm>
            <a:off x="3954463" y="4367213"/>
            <a:ext cx="2236788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itstream Vera Sans"/>
              </a:rPr>
              <a:t>Generic Action Table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4" name="Freeform 35"/>
          <p:cNvSpPr>
            <a:spLocks/>
          </p:cNvSpPr>
          <p:nvPr/>
        </p:nvSpPr>
        <p:spPr bwMode="auto">
          <a:xfrm>
            <a:off x="6218238" y="3424238"/>
            <a:ext cx="139700" cy="103188"/>
          </a:xfrm>
          <a:custGeom>
            <a:avLst/>
            <a:gdLst>
              <a:gd name="T0" fmla="*/ 0 w 201"/>
              <a:gd name="T1" fmla="*/ 0 h 148"/>
              <a:gd name="T2" fmla="*/ 201 w 201"/>
              <a:gd name="T3" fmla="*/ 74 h 148"/>
              <a:gd name="T4" fmla="*/ 0 w 201"/>
              <a:gd name="T5" fmla="*/ 148 h 148"/>
              <a:gd name="T6" fmla="*/ 0 w 201"/>
              <a:gd name="T7" fmla="*/ 0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1" h="148">
                <a:moveTo>
                  <a:pt x="0" y="0"/>
                </a:moveTo>
                <a:lnTo>
                  <a:pt x="201" y="74"/>
                </a:lnTo>
                <a:lnTo>
                  <a:pt x="0" y="148"/>
                </a:lnTo>
                <a:cubicBezTo>
                  <a:pt x="32" y="104"/>
                  <a:pt x="32" y="45"/>
                  <a:pt x="0" y="0"/>
                </a:cubicBez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36"/>
          <p:cNvSpPr>
            <a:spLocks noChangeShapeType="1"/>
          </p:cNvSpPr>
          <p:nvPr/>
        </p:nvSpPr>
        <p:spPr bwMode="auto">
          <a:xfrm>
            <a:off x="3654425" y="4637088"/>
            <a:ext cx="2822575" cy="0"/>
          </a:xfrm>
          <a:prstGeom prst="line">
            <a:avLst/>
          </a:prstGeom>
          <a:noFill/>
          <a:ln w="12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Rectangle 37"/>
          <p:cNvSpPr>
            <a:spLocks noChangeArrowheads="1"/>
          </p:cNvSpPr>
          <p:nvPr/>
        </p:nvSpPr>
        <p:spPr bwMode="auto">
          <a:xfrm>
            <a:off x="1857375" y="2765425"/>
            <a:ext cx="392113" cy="280988"/>
          </a:xfrm>
          <a:prstGeom prst="rect">
            <a:avLst/>
          </a:prstGeom>
          <a:solidFill>
            <a:srgbClr val="C6E9AF"/>
          </a:solidFill>
          <a:ln w="4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Rectangle 38"/>
          <p:cNvSpPr>
            <a:spLocks noChangeArrowheads="1"/>
          </p:cNvSpPr>
          <p:nvPr/>
        </p:nvSpPr>
        <p:spPr bwMode="auto">
          <a:xfrm>
            <a:off x="2251075" y="2765425"/>
            <a:ext cx="393700" cy="280988"/>
          </a:xfrm>
          <a:prstGeom prst="rect">
            <a:avLst/>
          </a:prstGeom>
          <a:solidFill>
            <a:srgbClr val="C6E9AF"/>
          </a:solidFill>
          <a:ln w="4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Rectangle 39"/>
          <p:cNvSpPr>
            <a:spLocks noChangeArrowheads="1"/>
          </p:cNvSpPr>
          <p:nvPr/>
        </p:nvSpPr>
        <p:spPr bwMode="auto">
          <a:xfrm>
            <a:off x="2646363" y="2765425"/>
            <a:ext cx="392113" cy="280988"/>
          </a:xfrm>
          <a:prstGeom prst="rect">
            <a:avLst/>
          </a:prstGeom>
          <a:solidFill>
            <a:srgbClr val="C6E9AF"/>
          </a:solidFill>
          <a:ln w="4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Rectangle 40"/>
          <p:cNvSpPr>
            <a:spLocks noChangeArrowheads="1"/>
          </p:cNvSpPr>
          <p:nvPr/>
        </p:nvSpPr>
        <p:spPr bwMode="auto">
          <a:xfrm>
            <a:off x="7375525" y="2765425"/>
            <a:ext cx="392113" cy="280988"/>
          </a:xfrm>
          <a:prstGeom prst="rect">
            <a:avLst/>
          </a:prstGeom>
          <a:solidFill>
            <a:srgbClr val="FFE6D5"/>
          </a:solidFill>
          <a:ln w="4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Rectangle 41"/>
          <p:cNvSpPr>
            <a:spLocks noChangeArrowheads="1"/>
          </p:cNvSpPr>
          <p:nvPr/>
        </p:nvSpPr>
        <p:spPr bwMode="auto">
          <a:xfrm>
            <a:off x="7769225" y="2765425"/>
            <a:ext cx="393700" cy="280988"/>
          </a:xfrm>
          <a:prstGeom prst="rect">
            <a:avLst/>
          </a:prstGeom>
          <a:solidFill>
            <a:srgbClr val="FFE6D5"/>
          </a:solidFill>
          <a:ln w="4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Rectangle 42"/>
          <p:cNvSpPr>
            <a:spLocks noChangeArrowheads="1"/>
          </p:cNvSpPr>
          <p:nvPr/>
        </p:nvSpPr>
        <p:spPr bwMode="auto">
          <a:xfrm>
            <a:off x="2089150" y="2432050"/>
            <a:ext cx="18621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ans"/>
              </a:rPr>
              <a:t>Simulated Action Table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2" name="Freeform 43"/>
          <p:cNvSpPr>
            <a:spLocks/>
          </p:cNvSpPr>
          <p:nvPr/>
        </p:nvSpPr>
        <p:spPr bwMode="auto">
          <a:xfrm>
            <a:off x="1863725" y="2625725"/>
            <a:ext cx="1195388" cy="103188"/>
          </a:xfrm>
          <a:custGeom>
            <a:avLst/>
            <a:gdLst>
              <a:gd name="T0" fmla="*/ 0 w 1711"/>
              <a:gd name="T1" fmla="*/ 148 h 148"/>
              <a:gd name="T2" fmla="*/ 60 w 1711"/>
              <a:gd name="T3" fmla="*/ 68 h 148"/>
              <a:gd name="T4" fmla="*/ 1593 w 1711"/>
              <a:gd name="T5" fmla="*/ 68 h 148"/>
              <a:gd name="T6" fmla="*/ 1711 w 1711"/>
              <a:gd name="T7" fmla="*/ 0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11" h="148">
                <a:moveTo>
                  <a:pt x="0" y="148"/>
                </a:moveTo>
                <a:lnTo>
                  <a:pt x="60" y="68"/>
                </a:lnTo>
                <a:lnTo>
                  <a:pt x="1593" y="68"/>
                </a:lnTo>
                <a:lnTo>
                  <a:pt x="1711" y="0"/>
                </a:lnTo>
              </a:path>
            </a:pathLst>
          </a:custGeom>
          <a:noFill/>
          <a:ln w="12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44"/>
          <p:cNvSpPr>
            <a:spLocks/>
          </p:cNvSpPr>
          <p:nvPr/>
        </p:nvSpPr>
        <p:spPr bwMode="auto">
          <a:xfrm>
            <a:off x="3054350" y="2628900"/>
            <a:ext cx="1193800" cy="103188"/>
          </a:xfrm>
          <a:custGeom>
            <a:avLst/>
            <a:gdLst>
              <a:gd name="T0" fmla="*/ 0 w 1710"/>
              <a:gd name="T1" fmla="*/ 0 h 149"/>
              <a:gd name="T2" fmla="*/ 60 w 1710"/>
              <a:gd name="T3" fmla="*/ 81 h 149"/>
              <a:gd name="T4" fmla="*/ 1592 w 1710"/>
              <a:gd name="T5" fmla="*/ 81 h 149"/>
              <a:gd name="T6" fmla="*/ 1710 w 1710"/>
              <a:gd name="T7" fmla="*/ 149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10" h="149">
                <a:moveTo>
                  <a:pt x="0" y="0"/>
                </a:moveTo>
                <a:lnTo>
                  <a:pt x="60" y="81"/>
                </a:lnTo>
                <a:lnTo>
                  <a:pt x="1592" y="81"/>
                </a:lnTo>
                <a:lnTo>
                  <a:pt x="1710" y="149"/>
                </a:lnTo>
              </a:path>
            </a:pathLst>
          </a:custGeom>
          <a:noFill/>
          <a:ln w="12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Rectangle 45"/>
          <p:cNvSpPr>
            <a:spLocks noChangeArrowheads="1"/>
          </p:cNvSpPr>
          <p:nvPr/>
        </p:nvSpPr>
        <p:spPr bwMode="auto">
          <a:xfrm>
            <a:off x="3451225" y="2171700"/>
            <a:ext cx="19812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ans"/>
              </a:rPr>
              <a:t>Simulated State Register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5" name="Freeform 46"/>
          <p:cNvSpPr>
            <a:spLocks/>
          </p:cNvSpPr>
          <p:nvPr/>
        </p:nvSpPr>
        <p:spPr bwMode="auto">
          <a:xfrm>
            <a:off x="4648200" y="2619375"/>
            <a:ext cx="1377950" cy="104775"/>
          </a:xfrm>
          <a:custGeom>
            <a:avLst/>
            <a:gdLst>
              <a:gd name="T0" fmla="*/ 0 w 1974"/>
              <a:gd name="T1" fmla="*/ 149 h 149"/>
              <a:gd name="T2" fmla="*/ 70 w 1974"/>
              <a:gd name="T3" fmla="*/ 69 h 149"/>
              <a:gd name="T4" fmla="*/ 1838 w 1974"/>
              <a:gd name="T5" fmla="*/ 69 h 149"/>
              <a:gd name="T6" fmla="*/ 1974 w 1974"/>
              <a:gd name="T7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74" h="149">
                <a:moveTo>
                  <a:pt x="0" y="149"/>
                </a:moveTo>
                <a:lnTo>
                  <a:pt x="70" y="69"/>
                </a:lnTo>
                <a:lnTo>
                  <a:pt x="1838" y="69"/>
                </a:lnTo>
                <a:lnTo>
                  <a:pt x="1974" y="0"/>
                </a:lnTo>
              </a:path>
            </a:pathLst>
          </a:custGeom>
          <a:noFill/>
          <a:ln w="13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47"/>
          <p:cNvSpPr>
            <a:spLocks/>
          </p:cNvSpPr>
          <p:nvPr/>
        </p:nvSpPr>
        <p:spPr bwMode="auto">
          <a:xfrm>
            <a:off x="6021388" y="2622550"/>
            <a:ext cx="1377950" cy="104775"/>
          </a:xfrm>
          <a:custGeom>
            <a:avLst/>
            <a:gdLst>
              <a:gd name="T0" fmla="*/ 0 w 1974"/>
              <a:gd name="T1" fmla="*/ 0 h 149"/>
              <a:gd name="T2" fmla="*/ 70 w 1974"/>
              <a:gd name="T3" fmla="*/ 81 h 149"/>
              <a:gd name="T4" fmla="*/ 1838 w 1974"/>
              <a:gd name="T5" fmla="*/ 81 h 149"/>
              <a:gd name="T6" fmla="*/ 1974 w 1974"/>
              <a:gd name="T7" fmla="*/ 149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74" h="149">
                <a:moveTo>
                  <a:pt x="0" y="0"/>
                </a:moveTo>
                <a:lnTo>
                  <a:pt x="70" y="81"/>
                </a:lnTo>
                <a:lnTo>
                  <a:pt x="1838" y="81"/>
                </a:lnTo>
                <a:lnTo>
                  <a:pt x="1974" y="149"/>
                </a:lnTo>
              </a:path>
            </a:pathLst>
          </a:custGeom>
          <a:noFill/>
          <a:ln w="13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Line 48"/>
          <p:cNvSpPr>
            <a:spLocks noChangeShapeType="1"/>
          </p:cNvSpPr>
          <p:nvPr/>
        </p:nvSpPr>
        <p:spPr bwMode="auto">
          <a:xfrm>
            <a:off x="4481513" y="2420938"/>
            <a:ext cx="0" cy="266700"/>
          </a:xfrm>
          <a:prstGeom prst="line">
            <a:avLst/>
          </a:prstGeom>
          <a:noFill/>
          <a:ln w="5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49"/>
          <p:cNvSpPr>
            <a:spLocks/>
          </p:cNvSpPr>
          <p:nvPr/>
        </p:nvSpPr>
        <p:spPr bwMode="auto">
          <a:xfrm>
            <a:off x="4449763" y="2578100"/>
            <a:ext cx="63500" cy="109538"/>
          </a:xfrm>
          <a:custGeom>
            <a:avLst/>
            <a:gdLst>
              <a:gd name="T0" fmla="*/ 20 w 40"/>
              <a:gd name="T1" fmla="*/ 19 h 69"/>
              <a:gd name="T2" fmla="*/ 0 w 40"/>
              <a:gd name="T3" fmla="*/ 0 h 69"/>
              <a:gd name="T4" fmla="*/ 20 w 40"/>
              <a:gd name="T5" fmla="*/ 69 h 69"/>
              <a:gd name="T6" fmla="*/ 40 w 40"/>
              <a:gd name="T7" fmla="*/ 0 h 69"/>
              <a:gd name="T8" fmla="*/ 20 w 40"/>
              <a:gd name="T9" fmla="*/ 19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" h="69">
                <a:moveTo>
                  <a:pt x="20" y="19"/>
                </a:moveTo>
                <a:lnTo>
                  <a:pt x="0" y="0"/>
                </a:lnTo>
                <a:lnTo>
                  <a:pt x="20" y="69"/>
                </a:lnTo>
                <a:lnTo>
                  <a:pt x="40" y="0"/>
                </a:lnTo>
                <a:lnTo>
                  <a:pt x="20" y="19"/>
                </a:lnTo>
                <a:close/>
              </a:path>
            </a:pathLst>
          </a:custGeom>
          <a:solidFill>
            <a:srgbClr val="000000"/>
          </a:solidFill>
          <a:ln w="5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Rectangle 50"/>
          <p:cNvSpPr>
            <a:spLocks noChangeArrowheads="1"/>
          </p:cNvSpPr>
          <p:nvPr/>
        </p:nvSpPr>
        <p:spPr bwMode="auto">
          <a:xfrm>
            <a:off x="5562600" y="2386013"/>
            <a:ext cx="8334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ans"/>
              </a:rPr>
              <a:t>Work Area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0" name="Rectangle 51"/>
          <p:cNvSpPr>
            <a:spLocks noChangeArrowheads="1"/>
          </p:cNvSpPr>
          <p:nvPr/>
        </p:nvSpPr>
        <p:spPr bwMode="auto">
          <a:xfrm>
            <a:off x="1066800" y="2765425"/>
            <a:ext cx="392113" cy="280988"/>
          </a:xfrm>
          <a:prstGeom prst="rect">
            <a:avLst/>
          </a:prstGeom>
          <a:solidFill>
            <a:srgbClr val="FFE6D5"/>
          </a:solidFill>
          <a:ln w="4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Rectangle 52"/>
          <p:cNvSpPr>
            <a:spLocks noChangeArrowheads="1"/>
          </p:cNvSpPr>
          <p:nvPr/>
        </p:nvSpPr>
        <p:spPr bwMode="auto">
          <a:xfrm>
            <a:off x="1460500" y="2765425"/>
            <a:ext cx="392113" cy="280988"/>
          </a:xfrm>
          <a:prstGeom prst="rect">
            <a:avLst/>
          </a:prstGeom>
          <a:solidFill>
            <a:srgbClr val="FFE6D5"/>
          </a:solidFill>
          <a:ln w="4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Title 1"/>
          <p:cNvSpPr txBox="1">
            <a:spLocks/>
          </p:cNvSpPr>
          <p:nvPr/>
        </p:nvSpPr>
        <p:spPr>
          <a:xfrm>
            <a:off x="889000" y="282158"/>
            <a:ext cx="7416800" cy="67710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 lvl="0">
              <a:buSzPct val="45000"/>
              <a:buFont typeface="StarSymbol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SzPct val="45000"/>
              <a:buFont typeface="StarSymbol"/>
              <a:buChar char="●"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2pPr>
            <a:lvl3pPr lvl="2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3pPr>
            <a:lvl4pPr lvl="3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4pPr>
            <a:lvl5pPr lvl="4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5pPr>
            <a:lvl6pPr lvl="5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6pPr>
            <a:lvl7pPr lvl="6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7pPr>
            <a:lvl8pPr lvl="7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8pPr>
            <a:lvl9pPr lvl="8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9pPr>
          </a:lstStyle>
          <a:p>
            <a:pPr>
              <a:buFont typeface="StarSymbol"/>
              <a:buNone/>
            </a:pPr>
            <a:r>
              <a:rPr lang="fr-FR" dirty="0">
                <a:solidFill>
                  <a:schemeClr val="tx1"/>
                </a:solidFill>
              </a:rPr>
              <a:t>A Universal Turing Machine 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3654425" y="3713163"/>
            <a:ext cx="2933701" cy="17732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CPU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5432425" y="2171700"/>
            <a:ext cx="1941513" cy="952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Memory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2126028" y="2108909"/>
            <a:ext cx="1941513" cy="952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Instruction Memory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3881009" y="1500187"/>
            <a:ext cx="1941513" cy="952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 Counter</a:t>
            </a:r>
          </a:p>
          <a:p>
            <a:pPr algn="ctr"/>
            <a:r>
              <a:rPr lang="en-US" dirty="0"/>
              <a:t>(PC)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31774" y="4237681"/>
            <a:ext cx="820738" cy="123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TextBox 57"/>
          <p:cNvSpPr txBox="1"/>
          <p:nvPr/>
        </p:nvSpPr>
        <p:spPr>
          <a:xfrm>
            <a:off x="134546" y="3903793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</a:t>
            </a:r>
            <a:endParaRPr lang="en-IN" dirty="0"/>
          </a:p>
        </p:txBody>
      </p:sp>
      <p:sp>
        <p:nvSpPr>
          <p:cNvPr id="59" name="Right Arrow 58"/>
          <p:cNvSpPr/>
          <p:nvPr/>
        </p:nvSpPr>
        <p:spPr>
          <a:xfrm rot="10800000">
            <a:off x="970456" y="4434537"/>
            <a:ext cx="355600" cy="186250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Rounded Rectangle 53"/>
          <p:cNvSpPr/>
          <p:nvPr/>
        </p:nvSpPr>
        <p:spPr>
          <a:xfrm>
            <a:off x="1371600" y="4434537"/>
            <a:ext cx="754428" cy="442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3587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L 0.00017 0.04699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4699 L 0.00208 0.08194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3" grpId="0" animBg="1"/>
      <p:bldP spid="55" grpId="0" animBg="1"/>
      <p:bldP spid="56" grpId="0" animBg="1"/>
      <p:bldP spid="57" grpId="0" animBg="1"/>
      <p:bldP spid="58" grpId="0"/>
      <p:bldP spid="59" grpId="0" animBg="1"/>
      <p:bldP spid="59" grpId="1" animBg="1"/>
      <p:bldP spid="59" grpId="2" animBg="1"/>
      <p:bldP spid="5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76213" y="228600"/>
            <a:ext cx="8129587" cy="1047750"/>
          </a:xfrm>
        </p:spPr>
        <p:txBody>
          <a:bodyPr lIns="0" tIns="0" rIns="0" bIns="0" anchor="ctr">
            <a:no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sz="3600" dirty="0">
                <a:solidFill>
                  <a:schemeClr val="tx1"/>
                </a:solidFill>
              </a:rPr>
              <a:t>Computer Inspired </a:t>
            </a:r>
            <a:r>
              <a:rPr lang="fr-FR" sz="3600" dirty="0" err="1">
                <a:solidFill>
                  <a:schemeClr val="tx1"/>
                </a:solidFill>
              </a:rPr>
              <a:t>from</a:t>
            </a:r>
            <a:r>
              <a:rPr lang="fr-FR" sz="3600" dirty="0">
                <a:solidFill>
                  <a:schemeClr val="tx1"/>
                </a:solidFill>
              </a:rPr>
              <a:t> the Turing Machine</a:t>
            </a:r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533400" y="1670050"/>
            <a:ext cx="8129588" cy="4197350"/>
            <a:chOff x="720" y="982"/>
            <a:chExt cx="5121" cy="2644"/>
          </a:xfrm>
        </p:grpSpPr>
        <p:sp>
          <p:nvSpPr>
            <p:cNvPr id="8" name="AutoShape 3"/>
            <p:cNvSpPr>
              <a:spLocks noChangeAspect="1" noChangeArrowheads="1" noTextEdit="1"/>
            </p:cNvSpPr>
            <p:nvPr/>
          </p:nvSpPr>
          <p:spPr bwMode="auto">
            <a:xfrm>
              <a:off x="720" y="982"/>
              <a:ext cx="5121" cy="2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1036" y="1055"/>
              <a:ext cx="4401" cy="845"/>
            </a:xfrm>
            <a:prstGeom prst="rect">
              <a:avLst/>
            </a:prstGeom>
            <a:solidFill>
              <a:srgbClr val="AFDDE9"/>
            </a:solidFill>
            <a:ln w="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958" y="1095"/>
              <a:ext cx="531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CPU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812" y="2378"/>
              <a:ext cx="4871" cy="960"/>
            </a:xfrm>
            <a:prstGeom prst="rect">
              <a:avLst/>
            </a:prstGeom>
            <a:noFill/>
            <a:ln w="14" cap="flat">
              <a:solidFill>
                <a:srgbClr val="F8070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1652" y="2532"/>
              <a:ext cx="324" cy="298"/>
            </a:xfrm>
            <a:prstGeom prst="rect">
              <a:avLst/>
            </a:prstGeom>
            <a:solidFill>
              <a:srgbClr val="AFDDE9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1977" y="2532"/>
              <a:ext cx="324" cy="298"/>
            </a:xfrm>
            <a:prstGeom prst="rect">
              <a:avLst/>
            </a:prstGeom>
            <a:solidFill>
              <a:srgbClr val="AFDDE9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>
              <a:off x="2303" y="2532"/>
              <a:ext cx="324" cy="298"/>
            </a:xfrm>
            <a:prstGeom prst="rect">
              <a:avLst/>
            </a:prstGeom>
            <a:solidFill>
              <a:srgbClr val="AFDDE9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1"/>
            <p:cNvSpPr>
              <a:spLocks noChangeArrowheads="1"/>
            </p:cNvSpPr>
            <p:nvPr/>
          </p:nvSpPr>
          <p:spPr bwMode="auto">
            <a:xfrm>
              <a:off x="2628" y="2532"/>
              <a:ext cx="325" cy="298"/>
            </a:xfrm>
            <a:prstGeom prst="rect">
              <a:avLst/>
            </a:prstGeom>
            <a:solidFill>
              <a:srgbClr val="AFDDE9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2"/>
            <p:cNvSpPr>
              <a:spLocks noChangeArrowheads="1"/>
            </p:cNvSpPr>
            <p:nvPr/>
          </p:nvSpPr>
          <p:spPr bwMode="auto">
            <a:xfrm>
              <a:off x="2954" y="2532"/>
              <a:ext cx="324" cy="298"/>
            </a:xfrm>
            <a:prstGeom prst="rect">
              <a:avLst/>
            </a:prstGeom>
            <a:solidFill>
              <a:srgbClr val="FFE6D5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3"/>
            <p:cNvSpPr>
              <a:spLocks noChangeArrowheads="1"/>
            </p:cNvSpPr>
            <p:nvPr/>
          </p:nvSpPr>
          <p:spPr bwMode="auto">
            <a:xfrm>
              <a:off x="3279" y="2532"/>
              <a:ext cx="324" cy="298"/>
            </a:xfrm>
            <a:prstGeom prst="rect">
              <a:avLst/>
            </a:prstGeom>
            <a:solidFill>
              <a:srgbClr val="FFE6D5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4"/>
            <p:cNvSpPr>
              <a:spLocks noChangeArrowheads="1"/>
            </p:cNvSpPr>
            <p:nvPr/>
          </p:nvSpPr>
          <p:spPr bwMode="auto">
            <a:xfrm>
              <a:off x="3604" y="2532"/>
              <a:ext cx="325" cy="298"/>
            </a:xfrm>
            <a:prstGeom prst="rect">
              <a:avLst/>
            </a:prstGeom>
            <a:solidFill>
              <a:srgbClr val="FFE6D5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3930" y="2532"/>
              <a:ext cx="324" cy="298"/>
            </a:xfrm>
            <a:prstGeom prst="rect">
              <a:avLst/>
            </a:prstGeom>
            <a:solidFill>
              <a:srgbClr val="FFE6D5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6"/>
            <p:cNvSpPr>
              <a:spLocks noChangeArrowheads="1"/>
            </p:cNvSpPr>
            <p:nvPr/>
          </p:nvSpPr>
          <p:spPr bwMode="auto">
            <a:xfrm>
              <a:off x="4256" y="2532"/>
              <a:ext cx="324" cy="298"/>
            </a:xfrm>
            <a:prstGeom prst="rect">
              <a:avLst/>
            </a:prstGeom>
            <a:solidFill>
              <a:srgbClr val="FFE6D5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17"/>
            <p:cNvSpPr>
              <a:spLocks noChangeArrowheads="1"/>
            </p:cNvSpPr>
            <p:nvPr/>
          </p:nvSpPr>
          <p:spPr bwMode="auto">
            <a:xfrm>
              <a:off x="4581" y="2532"/>
              <a:ext cx="324" cy="298"/>
            </a:xfrm>
            <a:prstGeom prst="rect">
              <a:avLst/>
            </a:prstGeom>
            <a:solidFill>
              <a:srgbClr val="FFE6D5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1191" y="1476"/>
              <a:ext cx="1099" cy="392"/>
            </a:xfrm>
            <a:custGeom>
              <a:avLst/>
              <a:gdLst>
                <a:gd name="T0" fmla="*/ 726 w 4076"/>
                <a:gd name="T1" fmla="*/ 0 h 1453"/>
                <a:gd name="T2" fmla="*/ 3349 w 4076"/>
                <a:gd name="T3" fmla="*/ 0 h 1453"/>
                <a:gd name="T4" fmla="*/ 4076 w 4076"/>
                <a:gd name="T5" fmla="*/ 727 h 1453"/>
                <a:gd name="T6" fmla="*/ 3349 w 4076"/>
                <a:gd name="T7" fmla="*/ 1453 h 1453"/>
                <a:gd name="T8" fmla="*/ 726 w 4076"/>
                <a:gd name="T9" fmla="*/ 1453 h 1453"/>
                <a:gd name="T10" fmla="*/ 0 w 4076"/>
                <a:gd name="T11" fmla="*/ 727 h 1453"/>
                <a:gd name="T12" fmla="*/ 726 w 4076"/>
                <a:gd name="T13" fmla="*/ 0 h 1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76" h="1453">
                  <a:moveTo>
                    <a:pt x="726" y="0"/>
                  </a:moveTo>
                  <a:lnTo>
                    <a:pt x="3349" y="0"/>
                  </a:lnTo>
                  <a:cubicBezTo>
                    <a:pt x="3752" y="0"/>
                    <a:pt x="4076" y="324"/>
                    <a:pt x="4076" y="727"/>
                  </a:cubicBezTo>
                  <a:cubicBezTo>
                    <a:pt x="4076" y="1129"/>
                    <a:pt x="3752" y="1453"/>
                    <a:pt x="3349" y="1453"/>
                  </a:cubicBezTo>
                  <a:lnTo>
                    <a:pt x="726" y="1453"/>
                  </a:lnTo>
                  <a:cubicBezTo>
                    <a:pt x="324" y="1453"/>
                    <a:pt x="0" y="1129"/>
                    <a:pt x="0" y="727"/>
                  </a:cubicBezTo>
                  <a:cubicBezTo>
                    <a:pt x="0" y="324"/>
                    <a:pt x="324" y="0"/>
                    <a:pt x="726" y="0"/>
                  </a:cubicBezTo>
                  <a:close/>
                </a:path>
              </a:pathLst>
            </a:custGeom>
            <a:solidFill>
              <a:srgbClr val="FFAAAA"/>
            </a:solidFill>
            <a:ln w="6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19"/>
            <p:cNvSpPr>
              <a:spLocks noChangeArrowheads="1"/>
            </p:cNvSpPr>
            <p:nvPr/>
          </p:nvSpPr>
          <p:spPr bwMode="auto">
            <a:xfrm>
              <a:off x="1312" y="1500"/>
              <a:ext cx="736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7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   Program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4" name="Rectangle 20"/>
            <p:cNvSpPr>
              <a:spLocks noChangeArrowheads="1"/>
            </p:cNvSpPr>
            <p:nvPr/>
          </p:nvSpPr>
          <p:spPr bwMode="auto">
            <a:xfrm>
              <a:off x="1312" y="1683"/>
              <a:ext cx="810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7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Counter (PC)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5" name="Rectangle 21"/>
            <p:cNvSpPr>
              <a:spLocks noChangeArrowheads="1"/>
            </p:cNvSpPr>
            <p:nvPr/>
          </p:nvSpPr>
          <p:spPr bwMode="auto">
            <a:xfrm>
              <a:off x="4910" y="2536"/>
              <a:ext cx="324" cy="298"/>
            </a:xfrm>
            <a:prstGeom prst="rect">
              <a:avLst/>
            </a:prstGeom>
            <a:solidFill>
              <a:srgbClr val="FFE6D5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2"/>
            <p:cNvSpPr>
              <a:spLocks noChangeArrowheads="1"/>
            </p:cNvSpPr>
            <p:nvPr/>
          </p:nvSpPr>
          <p:spPr bwMode="auto">
            <a:xfrm>
              <a:off x="5235" y="2536"/>
              <a:ext cx="325" cy="298"/>
            </a:xfrm>
            <a:prstGeom prst="rect">
              <a:avLst/>
            </a:prstGeom>
            <a:solidFill>
              <a:srgbClr val="FFE6D5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3"/>
            <p:cNvSpPr>
              <a:spLocks noChangeArrowheads="1"/>
            </p:cNvSpPr>
            <p:nvPr/>
          </p:nvSpPr>
          <p:spPr bwMode="auto">
            <a:xfrm>
              <a:off x="997" y="2536"/>
              <a:ext cx="325" cy="298"/>
            </a:xfrm>
            <a:prstGeom prst="rect">
              <a:avLst/>
            </a:prstGeom>
            <a:solidFill>
              <a:srgbClr val="AFDDE9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4"/>
            <p:cNvSpPr>
              <a:spLocks noChangeArrowheads="1"/>
            </p:cNvSpPr>
            <p:nvPr/>
          </p:nvSpPr>
          <p:spPr bwMode="auto">
            <a:xfrm>
              <a:off x="1323" y="2536"/>
              <a:ext cx="324" cy="298"/>
            </a:xfrm>
            <a:prstGeom prst="rect">
              <a:avLst/>
            </a:prstGeom>
            <a:solidFill>
              <a:srgbClr val="AFDDE9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5"/>
            <p:cNvSpPr>
              <a:spLocks noChangeShapeType="1"/>
            </p:cNvSpPr>
            <p:nvPr/>
          </p:nvSpPr>
          <p:spPr bwMode="auto">
            <a:xfrm>
              <a:off x="1826" y="1864"/>
              <a:ext cx="0" cy="659"/>
            </a:xfrm>
            <a:prstGeom prst="line">
              <a:avLst/>
            </a:prstGeom>
            <a:noFill/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6"/>
            <p:cNvSpPr>
              <a:spLocks/>
            </p:cNvSpPr>
            <p:nvPr/>
          </p:nvSpPr>
          <p:spPr bwMode="auto">
            <a:xfrm>
              <a:off x="1794" y="2411"/>
              <a:ext cx="64" cy="112"/>
            </a:xfrm>
            <a:custGeom>
              <a:avLst/>
              <a:gdLst>
                <a:gd name="T0" fmla="*/ 32 w 64"/>
                <a:gd name="T1" fmla="*/ 32 h 112"/>
                <a:gd name="T2" fmla="*/ 0 w 64"/>
                <a:gd name="T3" fmla="*/ 0 h 112"/>
                <a:gd name="T4" fmla="*/ 32 w 64"/>
                <a:gd name="T5" fmla="*/ 112 h 112"/>
                <a:gd name="T6" fmla="*/ 64 w 64"/>
                <a:gd name="T7" fmla="*/ 0 h 112"/>
                <a:gd name="T8" fmla="*/ 32 w 64"/>
                <a:gd name="T9" fmla="*/ 3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12">
                  <a:moveTo>
                    <a:pt x="32" y="32"/>
                  </a:moveTo>
                  <a:lnTo>
                    <a:pt x="0" y="0"/>
                  </a:lnTo>
                  <a:lnTo>
                    <a:pt x="32" y="112"/>
                  </a:lnTo>
                  <a:lnTo>
                    <a:pt x="64" y="0"/>
                  </a:lnTo>
                  <a:lnTo>
                    <a:pt x="32" y="32"/>
                  </a:lnTo>
                  <a:close/>
                </a:path>
              </a:pathLst>
            </a:custGeom>
            <a:solidFill>
              <a:srgbClr val="000000"/>
            </a:solidFill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7"/>
            <p:cNvSpPr>
              <a:spLocks noChangeShapeType="1"/>
            </p:cNvSpPr>
            <p:nvPr/>
          </p:nvSpPr>
          <p:spPr bwMode="auto">
            <a:xfrm>
              <a:off x="2287" y="1716"/>
              <a:ext cx="1037" cy="0"/>
            </a:xfrm>
            <a:prstGeom prst="line">
              <a:avLst/>
            </a:prstGeom>
            <a:noFill/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8"/>
            <p:cNvSpPr>
              <a:spLocks/>
            </p:cNvSpPr>
            <p:nvPr/>
          </p:nvSpPr>
          <p:spPr bwMode="auto">
            <a:xfrm>
              <a:off x="2287" y="1685"/>
              <a:ext cx="107" cy="61"/>
            </a:xfrm>
            <a:custGeom>
              <a:avLst/>
              <a:gdLst>
                <a:gd name="T0" fmla="*/ 76 w 107"/>
                <a:gd name="T1" fmla="*/ 31 h 61"/>
                <a:gd name="T2" fmla="*/ 107 w 107"/>
                <a:gd name="T3" fmla="*/ 0 h 61"/>
                <a:gd name="T4" fmla="*/ 0 w 107"/>
                <a:gd name="T5" fmla="*/ 31 h 61"/>
                <a:gd name="T6" fmla="*/ 107 w 107"/>
                <a:gd name="T7" fmla="*/ 61 h 61"/>
                <a:gd name="T8" fmla="*/ 76 w 107"/>
                <a:gd name="T9" fmla="*/ 3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61">
                  <a:moveTo>
                    <a:pt x="76" y="31"/>
                  </a:moveTo>
                  <a:lnTo>
                    <a:pt x="107" y="0"/>
                  </a:lnTo>
                  <a:lnTo>
                    <a:pt x="0" y="31"/>
                  </a:lnTo>
                  <a:lnTo>
                    <a:pt x="107" y="61"/>
                  </a:lnTo>
                  <a:lnTo>
                    <a:pt x="76" y="31"/>
                  </a:lnTo>
                  <a:close/>
                </a:path>
              </a:pathLst>
            </a:custGeom>
            <a:solidFill>
              <a:srgbClr val="000000"/>
            </a:solidFill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9"/>
            <p:cNvSpPr>
              <a:spLocks/>
            </p:cNvSpPr>
            <p:nvPr/>
          </p:nvSpPr>
          <p:spPr bwMode="auto">
            <a:xfrm>
              <a:off x="3218" y="1685"/>
              <a:ext cx="106" cy="61"/>
            </a:xfrm>
            <a:custGeom>
              <a:avLst/>
              <a:gdLst>
                <a:gd name="T0" fmla="*/ 30 w 106"/>
                <a:gd name="T1" fmla="*/ 31 h 61"/>
                <a:gd name="T2" fmla="*/ 0 w 106"/>
                <a:gd name="T3" fmla="*/ 61 h 61"/>
                <a:gd name="T4" fmla="*/ 106 w 106"/>
                <a:gd name="T5" fmla="*/ 31 h 61"/>
                <a:gd name="T6" fmla="*/ 0 w 106"/>
                <a:gd name="T7" fmla="*/ 0 h 61"/>
                <a:gd name="T8" fmla="*/ 30 w 106"/>
                <a:gd name="T9" fmla="*/ 3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61">
                  <a:moveTo>
                    <a:pt x="30" y="31"/>
                  </a:moveTo>
                  <a:lnTo>
                    <a:pt x="0" y="61"/>
                  </a:lnTo>
                  <a:lnTo>
                    <a:pt x="106" y="31"/>
                  </a:lnTo>
                  <a:lnTo>
                    <a:pt x="0" y="0"/>
                  </a:lnTo>
                  <a:lnTo>
                    <a:pt x="30" y="31"/>
                  </a:lnTo>
                  <a:close/>
                </a:path>
              </a:pathLst>
            </a:custGeom>
            <a:solidFill>
              <a:srgbClr val="000000"/>
            </a:solidFill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0"/>
            <p:cNvSpPr>
              <a:spLocks/>
            </p:cNvSpPr>
            <p:nvPr/>
          </p:nvSpPr>
          <p:spPr bwMode="auto">
            <a:xfrm>
              <a:off x="997" y="2877"/>
              <a:ext cx="960" cy="177"/>
            </a:xfrm>
            <a:custGeom>
              <a:avLst/>
              <a:gdLst>
                <a:gd name="T0" fmla="*/ 0 w 3564"/>
                <a:gd name="T1" fmla="*/ 0 h 656"/>
                <a:gd name="T2" fmla="*/ 114 w 3564"/>
                <a:gd name="T3" fmla="*/ 257 h 656"/>
                <a:gd name="T4" fmla="*/ 3279 w 3564"/>
                <a:gd name="T5" fmla="*/ 257 h 656"/>
                <a:gd name="T6" fmla="*/ 3564 w 3564"/>
                <a:gd name="T7" fmla="*/ 656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64" h="656">
                  <a:moveTo>
                    <a:pt x="0" y="0"/>
                  </a:moveTo>
                  <a:lnTo>
                    <a:pt x="114" y="257"/>
                  </a:lnTo>
                  <a:lnTo>
                    <a:pt x="3279" y="257"/>
                  </a:lnTo>
                  <a:lnTo>
                    <a:pt x="3564" y="656"/>
                  </a:lnTo>
                </a:path>
              </a:pathLst>
            </a:custGeom>
            <a:noFill/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1"/>
            <p:cNvSpPr>
              <a:spLocks/>
            </p:cNvSpPr>
            <p:nvPr/>
          </p:nvSpPr>
          <p:spPr bwMode="auto">
            <a:xfrm>
              <a:off x="1945" y="2881"/>
              <a:ext cx="961" cy="177"/>
            </a:xfrm>
            <a:custGeom>
              <a:avLst/>
              <a:gdLst>
                <a:gd name="T0" fmla="*/ 3564 w 3564"/>
                <a:gd name="T1" fmla="*/ 0 h 656"/>
                <a:gd name="T2" fmla="*/ 3450 w 3564"/>
                <a:gd name="T3" fmla="*/ 257 h 656"/>
                <a:gd name="T4" fmla="*/ 285 w 3564"/>
                <a:gd name="T5" fmla="*/ 257 h 656"/>
                <a:gd name="T6" fmla="*/ 0 w 3564"/>
                <a:gd name="T7" fmla="*/ 656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64" h="656">
                  <a:moveTo>
                    <a:pt x="3564" y="0"/>
                  </a:moveTo>
                  <a:lnTo>
                    <a:pt x="3450" y="257"/>
                  </a:lnTo>
                  <a:lnTo>
                    <a:pt x="285" y="257"/>
                  </a:lnTo>
                  <a:lnTo>
                    <a:pt x="0" y="656"/>
                  </a:lnTo>
                </a:path>
              </a:pathLst>
            </a:custGeom>
            <a:noFill/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32"/>
            <p:cNvSpPr>
              <a:spLocks noChangeArrowheads="1"/>
            </p:cNvSpPr>
            <p:nvPr/>
          </p:nvSpPr>
          <p:spPr bwMode="auto">
            <a:xfrm>
              <a:off x="1652" y="3070"/>
              <a:ext cx="717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Program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37" name="Freeform 33"/>
            <p:cNvSpPr>
              <a:spLocks/>
            </p:cNvSpPr>
            <p:nvPr/>
          </p:nvSpPr>
          <p:spPr bwMode="auto">
            <a:xfrm>
              <a:off x="3031" y="2910"/>
              <a:ext cx="1263" cy="177"/>
            </a:xfrm>
            <a:custGeom>
              <a:avLst/>
              <a:gdLst>
                <a:gd name="T0" fmla="*/ 0 w 4686"/>
                <a:gd name="T1" fmla="*/ 0 h 655"/>
                <a:gd name="T2" fmla="*/ 150 w 4686"/>
                <a:gd name="T3" fmla="*/ 256 h 655"/>
                <a:gd name="T4" fmla="*/ 4311 w 4686"/>
                <a:gd name="T5" fmla="*/ 256 h 655"/>
                <a:gd name="T6" fmla="*/ 4686 w 4686"/>
                <a:gd name="T7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86" h="655">
                  <a:moveTo>
                    <a:pt x="0" y="0"/>
                  </a:moveTo>
                  <a:lnTo>
                    <a:pt x="150" y="256"/>
                  </a:lnTo>
                  <a:lnTo>
                    <a:pt x="4311" y="256"/>
                  </a:lnTo>
                  <a:lnTo>
                    <a:pt x="4686" y="655"/>
                  </a:lnTo>
                </a:path>
              </a:pathLst>
            </a:custGeom>
            <a:noFill/>
            <a:ln w="9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4"/>
            <p:cNvSpPr>
              <a:spLocks/>
            </p:cNvSpPr>
            <p:nvPr/>
          </p:nvSpPr>
          <p:spPr bwMode="auto">
            <a:xfrm>
              <a:off x="4278" y="2914"/>
              <a:ext cx="1263" cy="177"/>
            </a:xfrm>
            <a:custGeom>
              <a:avLst/>
              <a:gdLst>
                <a:gd name="T0" fmla="*/ 4686 w 4686"/>
                <a:gd name="T1" fmla="*/ 0 h 656"/>
                <a:gd name="T2" fmla="*/ 4536 w 4686"/>
                <a:gd name="T3" fmla="*/ 257 h 656"/>
                <a:gd name="T4" fmla="*/ 375 w 4686"/>
                <a:gd name="T5" fmla="*/ 257 h 656"/>
                <a:gd name="T6" fmla="*/ 0 w 4686"/>
                <a:gd name="T7" fmla="*/ 656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86" h="656">
                  <a:moveTo>
                    <a:pt x="4686" y="0"/>
                  </a:moveTo>
                  <a:lnTo>
                    <a:pt x="4536" y="257"/>
                  </a:lnTo>
                  <a:lnTo>
                    <a:pt x="375" y="257"/>
                  </a:lnTo>
                  <a:lnTo>
                    <a:pt x="0" y="656"/>
                  </a:lnTo>
                </a:path>
              </a:pathLst>
            </a:custGeom>
            <a:noFill/>
            <a:ln w="9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35"/>
            <p:cNvSpPr>
              <a:spLocks noChangeArrowheads="1"/>
            </p:cNvSpPr>
            <p:nvPr/>
          </p:nvSpPr>
          <p:spPr bwMode="auto">
            <a:xfrm>
              <a:off x="4093" y="3126"/>
              <a:ext cx="428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Data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40" name="Rectangle 36"/>
            <p:cNvSpPr>
              <a:spLocks noChangeArrowheads="1"/>
            </p:cNvSpPr>
            <p:nvPr/>
          </p:nvSpPr>
          <p:spPr bwMode="auto">
            <a:xfrm>
              <a:off x="2886" y="3401"/>
              <a:ext cx="680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Memory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41" name="Freeform 37"/>
            <p:cNvSpPr>
              <a:spLocks/>
            </p:cNvSpPr>
            <p:nvPr/>
          </p:nvSpPr>
          <p:spPr bwMode="auto">
            <a:xfrm>
              <a:off x="1896" y="1900"/>
              <a:ext cx="1836" cy="754"/>
            </a:xfrm>
            <a:custGeom>
              <a:avLst/>
              <a:gdLst>
                <a:gd name="T0" fmla="*/ 0 w 6813"/>
                <a:gd name="T1" fmla="*/ 2794 h 2794"/>
                <a:gd name="T2" fmla="*/ 0 w 6813"/>
                <a:gd name="T3" fmla="*/ 770 h 2794"/>
                <a:gd name="T4" fmla="*/ 6813 w 6813"/>
                <a:gd name="T5" fmla="*/ 770 h 2794"/>
                <a:gd name="T6" fmla="*/ 6813 w 6813"/>
                <a:gd name="T7" fmla="*/ 0 h 2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13" h="2794">
                  <a:moveTo>
                    <a:pt x="0" y="2794"/>
                  </a:moveTo>
                  <a:lnTo>
                    <a:pt x="0" y="770"/>
                  </a:lnTo>
                  <a:lnTo>
                    <a:pt x="6813" y="770"/>
                  </a:lnTo>
                  <a:lnTo>
                    <a:pt x="6813" y="0"/>
                  </a:lnTo>
                </a:path>
              </a:pathLst>
            </a:custGeom>
            <a:noFill/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8"/>
            <p:cNvSpPr>
              <a:spLocks/>
            </p:cNvSpPr>
            <p:nvPr/>
          </p:nvSpPr>
          <p:spPr bwMode="auto">
            <a:xfrm>
              <a:off x="3701" y="1900"/>
              <a:ext cx="61" cy="107"/>
            </a:xfrm>
            <a:custGeom>
              <a:avLst/>
              <a:gdLst>
                <a:gd name="T0" fmla="*/ 31 w 61"/>
                <a:gd name="T1" fmla="*/ 77 h 107"/>
                <a:gd name="T2" fmla="*/ 61 w 61"/>
                <a:gd name="T3" fmla="*/ 107 h 107"/>
                <a:gd name="T4" fmla="*/ 31 w 61"/>
                <a:gd name="T5" fmla="*/ 0 h 107"/>
                <a:gd name="T6" fmla="*/ 0 w 61"/>
                <a:gd name="T7" fmla="*/ 107 h 107"/>
                <a:gd name="T8" fmla="*/ 31 w 61"/>
                <a:gd name="T9" fmla="*/ 7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107">
                  <a:moveTo>
                    <a:pt x="31" y="77"/>
                  </a:moveTo>
                  <a:lnTo>
                    <a:pt x="61" y="107"/>
                  </a:lnTo>
                  <a:lnTo>
                    <a:pt x="31" y="0"/>
                  </a:lnTo>
                  <a:lnTo>
                    <a:pt x="0" y="107"/>
                  </a:lnTo>
                  <a:lnTo>
                    <a:pt x="31" y="77"/>
                  </a:lnTo>
                  <a:close/>
                </a:path>
              </a:pathLst>
            </a:custGeom>
            <a:solidFill>
              <a:srgbClr val="000000"/>
            </a:solidFill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39"/>
            <p:cNvSpPr>
              <a:spLocks noChangeShapeType="1"/>
            </p:cNvSpPr>
            <p:nvPr/>
          </p:nvSpPr>
          <p:spPr bwMode="auto">
            <a:xfrm>
              <a:off x="4039" y="1908"/>
              <a:ext cx="0" cy="638"/>
            </a:xfrm>
            <a:prstGeom prst="line">
              <a:avLst/>
            </a:prstGeom>
            <a:noFill/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0"/>
            <p:cNvSpPr>
              <a:spLocks/>
            </p:cNvSpPr>
            <p:nvPr/>
          </p:nvSpPr>
          <p:spPr bwMode="auto">
            <a:xfrm>
              <a:off x="4009" y="1908"/>
              <a:ext cx="61" cy="107"/>
            </a:xfrm>
            <a:custGeom>
              <a:avLst/>
              <a:gdLst>
                <a:gd name="T0" fmla="*/ 30 w 61"/>
                <a:gd name="T1" fmla="*/ 76 h 107"/>
                <a:gd name="T2" fmla="*/ 61 w 61"/>
                <a:gd name="T3" fmla="*/ 107 h 107"/>
                <a:gd name="T4" fmla="*/ 30 w 61"/>
                <a:gd name="T5" fmla="*/ 0 h 107"/>
                <a:gd name="T6" fmla="*/ 0 w 61"/>
                <a:gd name="T7" fmla="*/ 107 h 107"/>
                <a:gd name="T8" fmla="*/ 30 w 61"/>
                <a:gd name="T9" fmla="*/ 7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107">
                  <a:moveTo>
                    <a:pt x="30" y="76"/>
                  </a:moveTo>
                  <a:lnTo>
                    <a:pt x="61" y="107"/>
                  </a:lnTo>
                  <a:lnTo>
                    <a:pt x="30" y="0"/>
                  </a:lnTo>
                  <a:lnTo>
                    <a:pt x="0" y="107"/>
                  </a:lnTo>
                  <a:lnTo>
                    <a:pt x="30" y="76"/>
                  </a:lnTo>
                  <a:close/>
                </a:path>
              </a:pathLst>
            </a:custGeom>
            <a:solidFill>
              <a:srgbClr val="000000"/>
            </a:solidFill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1"/>
            <p:cNvSpPr>
              <a:spLocks/>
            </p:cNvSpPr>
            <p:nvPr/>
          </p:nvSpPr>
          <p:spPr bwMode="auto">
            <a:xfrm>
              <a:off x="4009" y="2440"/>
              <a:ext cx="61" cy="106"/>
            </a:xfrm>
            <a:custGeom>
              <a:avLst/>
              <a:gdLst>
                <a:gd name="T0" fmla="*/ 30 w 61"/>
                <a:gd name="T1" fmla="*/ 30 h 106"/>
                <a:gd name="T2" fmla="*/ 0 w 61"/>
                <a:gd name="T3" fmla="*/ 0 h 106"/>
                <a:gd name="T4" fmla="*/ 30 w 61"/>
                <a:gd name="T5" fmla="*/ 106 h 106"/>
                <a:gd name="T6" fmla="*/ 61 w 61"/>
                <a:gd name="T7" fmla="*/ 0 h 106"/>
                <a:gd name="T8" fmla="*/ 30 w 61"/>
                <a:gd name="T9" fmla="*/ 3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106">
                  <a:moveTo>
                    <a:pt x="30" y="30"/>
                  </a:moveTo>
                  <a:lnTo>
                    <a:pt x="0" y="0"/>
                  </a:lnTo>
                  <a:lnTo>
                    <a:pt x="30" y="106"/>
                  </a:lnTo>
                  <a:lnTo>
                    <a:pt x="61" y="0"/>
                  </a:lnTo>
                  <a:lnTo>
                    <a:pt x="30" y="30"/>
                  </a:lnTo>
                  <a:close/>
                </a:path>
              </a:pathLst>
            </a:custGeom>
            <a:solidFill>
              <a:srgbClr val="000000"/>
            </a:solidFill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2"/>
            <p:cNvSpPr>
              <a:spLocks/>
            </p:cNvSpPr>
            <p:nvPr/>
          </p:nvSpPr>
          <p:spPr bwMode="auto">
            <a:xfrm>
              <a:off x="3455" y="1439"/>
              <a:ext cx="853" cy="377"/>
            </a:xfrm>
            <a:custGeom>
              <a:avLst/>
              <a:gdLst>
                <a:gd name="T0" fmla="*/ 698 w 3165"/>
                <a:gd name="T1" fmla="*/ 0 h 1396"/>
                <a:gd name="T2" fmla="*/ 2467 w 3165"/>
                <a:gd name="T3" fmla="*/ 0 h 1396"/>
                <a:gd name="T4" fmla="*/ 3165 w 3165"/>
                <a:gd name="T5" fmla="*/ 698 h 1396"/>
                <a:gd name="T6" fmla="*/ 2467 w 3165"/>
                <a:gd name="T7" fmla="*/ 1396 h 1396"/>
                <a:gd name="T8" fmla="*/ 698 w 3165"/>
                <a:gd name="T9" fmla="*/ 1396 h 1396"/>
                <a:gd name="T10" fmla="*/ 0 w 3165"/>
                <a:gd name="T11" fmla="*/ 698 h 1396"/>
                <a:gd name="T12" fmla="*/ 698 w 3165"/>
                <a:gd name="T13" fmla="*/ 0 h 1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5" h="1396">
                  <a:moveTo>
                    <a:pt x="698" y="0"/>
                  </a:moveTo>
                  <a:lnTo>
                    <a:pt x="2467" y="0"/>
                  </a:lnTo>
                  <a:cubicBezTo>
                    <a:pt x="2853" y="0"/>
                    <a:pt x="3165" y="311"/>
                    <a:pt x="3165" y="698"/>
                  </a:cubicBezTo>
                  <a:cubicBezTo>
                    <a:pt x="3165" y="1084"/>
                    <a:pt x="2853" y="1396"/>
                    <a:pt x="2467" y="1396"/>
                  </a:cubicBezTo>
                  <a:lnTo>
                    <a:pt x="698" y="1396"/>
                  </a:lnTo>
                  <a:cubicBezTo>
                    <a:pt x="311" y="1396"/>
                    <a:pt x="0" y="1084"/>
                    <a:pt x="0" y="698"/>
                  </a:cubicBezTo>
                  <a:cubicBezTo>
                    <a:pt x="0" y="311"/>
                    <a:pt x="311" y="0"/>
                    <a:pt x="698" y="0"/>
                  </a:cubicBezTo>
                  <a:close/>
                </a:path>
              </a:pathLst>
            </a:custGeom>
            <a:solidFill>
              <a:srgbClr val="FFCCAA"/>
            </a:solidFill>
            <a:ln w="15" cap="flat">
              <a:solidFill>
                <a:srgbClr val="F80707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43"/>
            <p:cNvSpPr>
              <a:spLocks noChangeArrowheads="1"/>
            </p:cNvSpPr>
            <p:nvPr/>
          </p:nvSpPr>
          <p:spPr bwMode="auto">
            <a:xfrm>
              <a:off x="3661" y="1478"/>
              <a:ext cx="528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Control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48" name="Rectangle 44"/>
            <p:cNvSpPr>
              <a:spLocks noChangeArrowheads="1"/>
            </p:cNvSpPr>
            <p:nvPr/>
          </p:nvSpPr>
          <p:spPr bwMode="auto">
            <a:xfrm>
              <a:off x="3772" y="1661"/>
              <a:ext cx="244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7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Unit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49" name="Freeform 45"/>
            <p:cNvSpPr>
              <a:spLocks/>
            </p:cNvSpPr>
            <p:nvPr/>
          </p:nvSpPr>
          <p:spPr bwMode="auto">
            <a:xfrm>
              <a:off x="4527" y="1451"/>
              <a:ext cx="853" cy="376"/>
            </a:xfrm>
            <a:custGeom>
              <a:avLst/>
              <a:gdLst>
                <a:gd name="T0" fmla="*/ 698 w 3165"/>
                <a:gd name="T1" fmla="*/ 0 h 1396"/>
                <a:gd name="T2" fmla="*/ 2467 w 3165"/>
                <a:gd name="T3" fmla="*/ 0 h 1396"/>
                <a:gd name="T4" fmla="*/ 3165 w 3165"/>
                <a:gd name="T5" fmla="*/ 698 h 1396"/>
                <a:gd name="T6" fmla="*/ 2467 w 3165"/>
                <a:gd name="T7" fmla="*/ 1396 h 1396"/>
                <a:gd name="T8" fmla="*/ 698 w 3165"/>
                <a:gd name="T9" fmla="*/ 1396 h 1396"/>
                <a:gd name="T10" fmla="*/ 0 w 3165"/>
                <a:gd name="T11" fmla="*/ 698 h 1396"/>
                <a:gd name="T12" fmla="*/ 698 w 3165"/>
                <a:gd name="T13" fmla="*/ 0 h 1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5" h="1396">
                  <a:moveTo>
                    <a:pt x="698" y="0"/>
                  </a:moveTo>
                  <a:lnTo>
                    <a:pt x="2467" y="0"/>
                  </a:lnTo>
                  <a:cubicBezTo>
                    <a:pt x="2853" y="0"/>
                    <a:pt x="3165" y="311"/>
                    <a:pt x="3165" y="698"/>
                  </a:cubicBezTo>
                  <a:cubicBezTo>
                    <a:pt x="3165" y="1085"/>
                    <a:pt x="2853" y="1396"/>
                    <a:pt x="2467" y="1396"/>
                  </a:cubicBezTo>
                  <a:lnTo>
                    <a:pt x="698" y="1396"/>
                  </a:lnTo>
                  <a:cubicBezTo>
                    <a:pt x="311" y="1396"/>
                    <a:pt x="0" y="1085"/>
                    <a:pt x="0" y="698"/>
                  </a:cubicBezTo>
                  <a:cubicBezTo>
                    <a:pt x="0" y="311"/>
                    <a:pt x="311" y="0"/>
                    <a:pt x="698" y="0"/>
                  </a:cubicBezTo>
                  <a:close/>
                </a:path>
              </a:pathLst>
            </a:custGeom>
            <a:solidFill>
              <a:srgbClr val="FFCCAA"/>
            </a:solidFill>
            <a:ln w="15" cap="flat">
              <a:solidFill>
                <a:srgbClr val="F80707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46"/>
            <p:cNvSpPr>
              <a:spLocks noChangeArrowheads="1"/>
            </p:cNvSpPr>
            <p:nvPr/>
          </p:nvSpPr>
          <p:spPr bwMode="auto">
            <a:xfrm>
              <a:off x="4649" y="1490"/>
              <a:ext cx="704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Arithmetic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51" name="Rectangle 47"/>
            <p:cNvSpPr>
              <a:spLocks noChangeArrowheads="1"/>
            </p:cNvSpPr>
            <p:nvPr/>
          </p:nvSpPr>
          <p:spPr bwMode="auto">
            <a:xfrm>
              <a:off x="4843" y="1673"/>
              <a:ext cx="244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7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Unit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52" name="Rectangle 48"/>
            <p:cNvSpPr>
              <a:spLocks noChangeArrowheads="1"/>
            </p:cNvSpPr>
            <p:nvPr/>
          </p:nvSpPr>
          <p:spPr bwMode="auto">
            <a:xfrm>
              <a:off x="2425" y="2159"/>
              <a:ext cx="848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Instruction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sp>
        <p:nvSpPr>
          <p:cNvPr id="54" name="Slide Number Placeholder 1"/>
          <p:cNvSpPr txBox="1">
            <a:spLocks/>
          </p:cNvSpPr>
          <p:nvPr/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59</a:t>
            </a:fld>
            <a:endParaRPr lang="en-US" sz="1000" dirty="0">
              <a:latin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" y="2057400"/>
            <a:ext cx="820738" cy="123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55172" y="1723512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</a:t>
            </a:r>
            <a:endParaRPr lang="en-IN" dirty="0"/>
          </a:p>
        </p:txBody>
      </p:sp>
      <p:sp>
        <p:nvSpPr>
          <p:cNvPr id="5" name="Right Arrow 4"/>
          <p:cNvSpPr/>
          <p:nvPr/>
        </p:nvSpPr>
        <p:spPr>
          <a:xfrm rot="10800000">
            <a:off x="891082" y="2254256"/>
            <a:ext cx="355600" cy="186250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7037E-7 L 0.00017 0.0469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4699 L 0.00208 0.0819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5" grpId="1" animBg="1"/>
      <p:bldP spid="5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t>6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2400" y="228600"/>
            <a:ext cx="2372965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Objectives:</a:t>
            </a:r>
          </a:p>
          <a:p>
            <a:endParaRPr lang="en-US" sz="3200" b="1" dirty="0"/>
          </a:p>
          <a:p>
            <a:endParaRPr lang="en-US" sz="3200" b="1" dirty="0"/>
          </a:p>
          <a:p>
            <a:endParaRPr 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1676400"/>
            <a:ext cx="5489303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Basic  Principle, How computers work?</a:t>
            </a:r>
          </a:p>
          <a:p>
            <a:endParaRPr lang="en-US" sz="2400" dirty="0"/>
          </a:p>
          <a:p>
            <a:r>
              <a:rPr lang="en-US" sz="2400" dirty="0"/>
              <a:t>How computers are designed?</a:t>
            </a:r>
          </a:p>
          <a:p>
            <a:endParaRPr lang="en-US" sz="2400" dirty="0"/>
          </a:p>
          <a:p>
            <a:r>
              <a:rPr lang="en-US" sz="2400" dirty="0"/>
              <a:t>How to analyze their performance?</a:t>
            </a:r>
          </a:p>
          <a:p>
            <a:endParaRPr lang="en-US" sz="2400" dirty="0"/>
          </a:p>
          <a:p>
            <a:r>
              <a:rPr lang="en-US" sz="2400" dirty="0"/>
              <a:t>Issues with modern Processors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6833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152400"/>
            <a:ext cx="7416800" cy="936625"/>
          </a:xfrm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 err="1">
                <a:solidFill>
                  <a:schemeClr val="tx1"/>
                </a:solidFill>
              </a:rPr>
              <a:t>Elements</a:t>
            </a:r>
            <a:r>
              <a:rPr lang="fr-FR" dirty="0">
                <a:solidFill>
                  <a:schemeClr val="tx1"/>
                </a:solidFill>
              </a:rPr>
              <a:t> of a Computer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1143000" y="1487488"/>
            <a:ext cx="8001000" cy="4687887"/>
          </a:xfrm>
        </p:spPr>
        <p:txBody>
          <a:bodyPr lIns="0" tIns="0" rIns="0" bIns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Symbol" panose="05050102010706020507" pitchFamily="18" charset="2"/>
              <a:buChar char=""/>
            </a:pP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</a:rPr>
              <a:t>Memory (array of bytes) contains</a:t>
            </a:r>
          </a:p>
          <a:p>
            <a:pPr lvl="1">
              <a:buSzPct val="100000"/>
              <a:buFont typeface="Symbol" panose="05050102010706020507" pitchFamily="18" charset="2"/>
              <a:buChar char=""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</a:rPr>
              <a:t>The program, which is a sequence of instructions</a:t>
            </a:r>
          </a:p>
          <a:p>
            <a:pPr lvl="1">
              <a:buSzPct val="100000"/>
              <a:buFont typeface="Symbol" panose="05050102010706020507" pitchFamily="18" charset="2"/>
              <a:buChar char=""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</a:rPr>
              <a:t>The program data → variables, and constants</a:t>
            </a:r>
          </a:p>
          <a:p>
            <a:pPr lvl="0">
              <a:buSzPct val="100000"/>
              <a:buFont typeface="Symbol" panose="05050102010706020507" pitchFamily="18" charset="2"/>
              <a:buChar char="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</a:rPr>
              <a:t>The program counter(PC) points to an instruction in a program</a:t>
            </a:r>
          </a:p>
          <a:p>
            <a:pPr lvl="1">
              <a:buSzPct val="100000"/>
              <a:buFont typeface="Symbol" panose="05050102010706020507" pitchFamily="18" charset="2"/>
              <a:buChar char="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</a:rPr>
              <a:t>After executing an instruction, it points to the next instruction by default</a:t>
            </a:r>
          </a:p>
          <a:p>
            <a:pPr lvl="1">
              <a:buSzPct val="100000"/>
              <a:buFont typeface="Symbol" panose="05050102010706020507" pitchFamily="18" charset="2"/>
              <a:buChar char="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</a:rPr>
              <a:t>A branch instruction makes the PC point to another instruction (not in sequence)</a:t>
            </a:r>
          </a:p>
          <a:p>
            <a:pPr lvl="0">
              <a:buSzPct val="100000"/>
              <a:buFont typeface="Symbol" panose="05050102010706020507" pitchFamily="18" charset="2"/>
              <a:buChar char="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</a:rPr>
              <a:t>CPU (Central Processing Unit) contains the</a:t>
            </a:r>
          </a:p>
          <a:p>
            <a:pPr lvl="1">
              <a:buSzPct val="100000"/>
              <a:buFont typeface="Symbol" panose="05050102010706020507" pitchFamily="18" charset="2"/>
              <a:buChar char="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</a:rPr>
              <a:t>Program counter, instruction execution units</a:t>
            </a:r>
          </a:p>
        </p:txBody>
      </p:sp>
      <p:sp>
        <p:nvSpPr>
          <p:cNvPr id="5" name="Slide Number Placeholder 1"/>
          <p:cNvSpPr txBox="1">
            <a:spLocks/>
          </p:cNvSpPr>
          <p:nvPr/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60</a:t>
            </a:fld>
            <a:endParaRPr lang="en-US" sz="10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2168959" y="3904800"/>
            <a:ext cx="3894120" cy="11300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CC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IN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0" y="76200"/>
            <a:ext cx="7416800" cy="936625"/>
          </a:xfrm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>
                <a:solidFill>
                  <a:schemeClr val="tx1"/>
                </a:solidFill>
              </a:rPr>
              <a:t>Let us </a:t>
            </a:r>
            <a:r>
              <a:rPr lang="fr-FR" dirty="0" err="1">
                <a:solidFill>
                  <a:schemeClr val="tx1"/>
                </a:solidFill>
              </a:rPr>
              <a:t>now</a:t>
            </a:r>
            <a:r>
              <a:rPr lang="fr-FR" dirty="0">
                <a:solidFill>
                  <a:schemeClr val="tx1"/>
                </a:solidFill>
              </a:rPr>
              <a:t> design an ISA ...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0" y="1722438"/>
            <a:ext cx="7416800" cy="3535362"/>
          </a:xfrm>
        </p:spPr>
        <p:txBody>
          <a:bodyPr lIns="0" tIns="0" rIns="0" bIns="0"/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Symbol" panose="05050102010706020507" pitchFamily="18" charset="2"/>
              <a:buChar char=""/>
            </a:pPr>
            <a:r>
              <a:rPr lang="en-US" sz="2800" dirty="0">
                <a:latin typeface="" pitchFamily="18"/>
              </a:rPr>
              <a:t>Single Instruction ISA</a:t>
            </a:r>
          </a:p>
          <a:p>
            <a:pPr lvl="1">
              <a:buSzPct val="100000"/>
              <a:buFont typeface="Symbol" panose="05050102010706020507" pitchFamily="18" charset="2"/>
              <a:buChar char=""/>
            </a:pPr>
            <a:r>
              <a:rPr lang="en-US" dirty="0" err="1">
                <a:latin typeface="" pitchFamily="18"/>
              </a:rPr>
              <a:t>sbn</a:t>
            </a:r>
            <a:r>
              <a:rPr lang="en-US" dirty="0">
                <a:latin typeface="" pitchFamily="18"/>
              </a:rPr>
              <a:t> – subtract and branch if negative</a:t>
            </a:r>
          </a:p>
          <a:p>
            <a:pPr lvl="0">
              <a:buSzPct val="100000"/>
              <a:buFont typeface="Symbol" panose="05050102010706020507" pitchFamily="18" charset="2"/>
              <a:buChar char=""/>
            </a:pPr>
            <a:r>
              <a:rPr lang="en-US" sz="2800" dirty="0">
                <a:latin typeface="" pitchFamily="18"/>
              </a:rPr>
              <a:t>Add (a + b) (assume temp = 0)</a:t>
            </a:r>
          </a:p>
          <a:p>
            <a:pPr lvl="0">
              <a:buSzPct val="100000"/>
              <a:buFont typeface="Symbol" panose="05050102010706020507" pitchFamily="18" charset="2"/>
              <a:buChar char=""/>
            </a:pPr>
            <a:endParaRPr lang="en-US" sz="2800" dirty="0">
              <a:latin typeface="" pitchFamily="18"/>
            </a:endParaRPr>
          </a:p>
          <a:p>
            <a:pPr lvl="0">
              <a:buSzPct val="100000"/>
              <a:buFont typeface="Symbol" panose="05050102010706020507" pitchFamily="18" charset="2"/>
              <a:buChar char=""/>
            </a:pPr>
            <a:endParaRPr lang="en-US" sz="2800" dirty="0">
              <a:latin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30920" y="4173000"/>
            <a:ext cx="2734200" cy="6026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18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1: </a:t>
            </a:r>
            <a:r>
              <a:rPr lang="en-IN" sz="1800" b="0" i="0" u="none" strike="noStrike" kern="1200" dirty="0" err="1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sbn</a:t>
            </a:r>
            <a:r>
              <a:rPr lang="en-IN" sz="18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 temp, b, 2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18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2: </a:t>
            </a:r>
            <a:r>
              <a:rPr lang="en-IN" sz="1800" b="0" i="0" u="none" strike="noStrike" kern="1200" dirty="0" err="1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sbn</a:t>
            </a:r>
            <a:r>
              <a:rPr lang="en-IN" sz="18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 a, temp, exit</a:t>
            </a:r>
          </a:p>
        </p:txBody>
      </p:sp>
      <p:sp>
        <p:nvSpPr>
          <p:cNvPr id="7" name="Slide Number Placeholder 1"/>
          <p:cNvSpPr txBox="1">
            <a:spLocks/>
          </p:cNvSpPr>
          <p:nvPr/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61</a:t>
            </a:fld>
            <a:endParaRPr lang="en-US" sz="10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615319" y="3408360"/>
            <a:ext cx="5519160" cy="206063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99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IN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0" y="152400"/>
            <a:ext cx="7416800" cy="936625"/>
          </a:xfrm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>
                <a:solidFill>
                  <a:schemeClr val="tx1"/>
                </a:solidFill>
              </a:rPr>
              <a:t>Single Instruction ISA - II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0" y="1371600"/>
            <a:ext cx="7346950" cy="579438"/>
          </a:xfrm>
        </p:spPr>
        <p:txBody>
          <a:bodyPr lIns="0" tIns="0" rIns="0" bIns="0"/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Symbol" panose="05050102010706020507" pitchFamily="18" charset="2"/>
              <a:buChar char=""/>
            </a:pPr>
            <a:r>
              <a:rPr lang="en-US" dirty="0">
                <a:latin typeface="" pitchFamily="18"/>
              </a:rPr>
              <a:t>Add the numbers – 1 … 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15319" y="3408360"/>
            <a:ext cx="5819040" cy="16261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18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1: </a:t>
            </a:r>
            <a:r>
              <a:rPr lang="en-IN" sz="1800" b="0" i="0" u="none" strike="noStrike" kern="1200" dirty="0" err="1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sbn</a:t>
            </a:r>
            <a:r>
              <a:rPr lang="en-IN" sz="18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 temp, temp, 2         // temp = 0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18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2: </a:t>
            </a:r>
            <a:r>
              <a:rPr lang="en-IN" sz="1800" b="0" i="0" u="none" strike="noStrike" kern="1200" dirty="0" err="1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sbn</a:t>
            </a:r>
            <a:r>
              <a:rPr lang="en-IN" sz="18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 temp, index, 3        // temp = -1 * index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18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3: </a:t>
            </a:r>
            <a:r>
              <a:rPr lang="en-IN" sz="1800" b="0" i="0" u="none" strike="noStrike" kern="1200" dirty="0" err="1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sbn</a:t>
            </a:r>
            <a:r>
              <a:rPr lang="en-IN" sz="18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 sum, temp, 4          // sum += index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18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4: </a:t>
            </a:r>
            <a:r>
              <a:rPr lang="en-IN" sz="1800" b="0" i="0" u="none" strike="noStrike" kern="1200" dirty="0" err="1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sbn</a:t>
            </a:r>
            <a:r>
              <a:rPr lang="en-IN" sz="18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 index, one, exit      // index -= 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18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5: </a:t>
            </a:r>
            <a:r>
              <a:rPr lang="en-IN" sz="1800" b="0" i="0" u="none" strike="noStrike" kern="1200" dirty="0" err="1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sbn</a:t>
            </a:r>
            <a:r>
              <a:rPr lang="en-IN" sz="18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 temp, temp, 6        // temp = 0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18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6: </a:t>
            </a:r>
            <a:r>
              <a:rPr lang="en-IN" sz="1800" b="0" i="0" u="none" strike="noStrike" kern="1200" dirty="0" err="1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sbn</a:t>
            </a:r>
            <a:r>
              <a:rPr lang="en-IN" sz="18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 temp, one, 1          // (0 - 1 &lt; 0), hence </a:t>
            </a:r>
            <a:r>
              <a:rPr lang="en-IN" sz="1800" b="0" i="0" u="none" strike="noStrike" kern="1200" dirty="0" err="1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goto</a:t>
            </a:r>
            <a:r>
              <a:rPr lang="en-IN" sz="18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 1   </a:t>
            </a:r>
          </a:p>
        </p:txBody>
      </p:sp>
      <p:sp>
        <p:nvSpPr>
          <p:cNvPr id="6" name="Straight Connector 5"/>
          <p:cNvSpPr/>
          <p:nvPr/>
        </p:nvSpPr>
        <p:spPr>
          <a:xfrm flipH="1">
            <a:off x="943919" y="4880760"/>
            <a:ext cx="728641" cy="9360"/>
          </a:xfrm>
          <a:prstGeom prst="line">
            <a:avLst/>
          </a:prstGeom>
          <a:noFill/>
          <a:ln w="36720">
            <a:solidFill>
              <a:srgbClr val="FF0000"/>
            </a:solidFill>
            <a:prstDash val="solid"/>
          </a:ln>
        </p:spPr>
        <p:txBody>
          <a:bodyPr vert="horz" wrap="none" lIns="108360" tIns="63360" rIns="108360" bIns="6336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IN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7" name="Straight Connector 6"/>
          <p:cNvSpPr/>
          <p:nvPr/>
        </p:nvSpPr>
        <p:spPr>
          <a:xfrm>
            <a:off x="943919" y="3582960"/>
            <a:ext cx="0" cy="1307160"/>
          </a:xfrm>
          <a:prstGeom prst="line">
            <a:avLst/>
          </a:prstGeom>
          <a:noFill/>
          <a:ln w="36720">
            <a:solidFill>
              <a:srgbClr val="FF0000"/>
            </a:solidFill>
            <a:prstDash val="solid"/>
          </a:ln>
        </p:spPr>
        <p:txBody>
          <a:bodyPr vert="horz" wrap="none" lIns="108360" tIns="63360" rIns="108360" bIns="6336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IN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8" name="Straight Connector 7"/>
          <p:cNvSpPr/>
          <p:nvPr/>
        </p:nvSpPr>
        <p:spPr>
          <a:xfrm>
            <a:off x="943919" y="3582960"/>
            <a:ext cx="728641" cy="0"/>
          </a:xfrm>
          <a:prstGeom prst="line">
            <a:avLst/>
          </a:prstGeom>
          <a:noFill/>
          <a:ln w="36720">
            <a:solidFill>
              <a:srgbClr val="FF0000"/>
            </a:solidFill>
            <a:prstDash val="solid"/>
            <a:tailEnd type="arrow"/>
          </a:ln>
        </p:spPr>
        <p:txBody>
          <a:bodyPr vert="horz" wrap="none" lIns="108360" tIns="63360" rIns="108360" bIns="6336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IN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1747080" y="2135400"/>
            <a:ext cx="5266800" cy="10267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99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1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Initialization: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1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           one  = 1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1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           index = 10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1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           sum = 0</a:t>
            </a:r>
          </a:p>
        </p:txBody>
      </p:sp>
      <p:sp>
        <p:nvSpPr>
          <p:cNvPr id="10" name="Straight Connector 9"/>
          <p:cNvSpPr/>
          <p:nvPr/>
        </p:nvSpPr>
        <p:spPr>
          <a:xfrm flipH="1">
            <a:off x="1196280" y="4347960"/>
            <a:ext cx="485640" cy="0"/>
          </a:xfrm>
          <a:prstGeom prst="line">
            <a:avLst/>
          </a:prstGeom>
          <a:noFill/>
          <a:ln w="36720">
            <a:solidFill>
              <a:srgbClr val="FF0000"/>
            </a:solidFill>
            <a:prstDash val="solid"/>
          </a:ln>
        </p:spPr>
        <p:txBody>
          <a:bodyPr vert="horz" wrap="none" lIns="108000" tIns="63000" rIns="108000" bIns="63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IN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1" name="Straight Connector 10"/>
          <p:cNvSpPr/>
          <p:nvPr/>
        </p:nvSpPr>
        <p:spPr>
          <a:xfrm flipH="1">
            <a:off x="1177560" y="4347960"/>
            <a:ext cx="18720" cy="1382400"/>
          </a:xfrm>
          <a:prstGeom prst="line">
            <a:avLst/>
          </a:prstGeom>
          <a:noFill/>
          <a:ln w="36720">
            <a:solidFill>
              <a:srgbClr val="FF0000"/>
            </a:solidFill>
            <a:prstDash val="solid"/>
          </a:ln>
        </p:spPr>
        <p:txBody>
          <a:bodyPr vert="horz" wrap="none" lIns="108000" tIns="63000" rIns="108000" bIns="63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IN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2" name="Straight Connector 11"/>
          <p:cNvSpPr/>
          <p:nvPr/>
        </p:nvSpPr>
        <p:spPr>
          <a:xfrm>
            <a:off x="1177560" y="5730360"/>
            <a:ext cx="737640" cy="0"/>
          </a:xfrm>
          <a:prstGeom prst="line">
            <a:avLst/>
          </a:prstGeom>
          <a:noFill/>
          <a:ln w="36720">
            <a:solidFill>
              <a:srgbClr val="FF0000"/>
            </a:solidFill>
            <a:prstDash val="solid"/>
            <a:tailEnd type="arrow"/>
          </a:ln>
        </p:spPr>
        <p:txBody>
          <a:bodyPr vert="horz" wrap="none" lIns="108000" tIns="63000" rIns="108000" bIns="63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IN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1887120" y="5534160"/>
            <a:ext cx="1101960" cy="48564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CC99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1800" b="1" i="0" u="none" strike="noStrike" kern="1200">
                <a:ln>
                  <a:noFill/>
                </a:ln>
                <a:solidFill>
                  <a:srgbClr val="FF3333"/>
                </a:solidFill>
                <a:latin typeface="Arial" pitchFamily="18"/>
                <a:ea typeface="Microsoft YaHei" pitchFamily="2"/>
                <a:cs typeface="Mangal" pitchFamily="2"/>
              </a:rPr>
              <a:t>exit</a:t>
            </a:r>
          </a:p>
        </p:txBody>
      </p:sp>
      <p:sp>
        <p:nvSpPr>
          <p:cNvPr id="15" name="Slide Number Placeholder 1"/>
          <p:cNvSpPr txBox="1">
            <a:spLocks/>
          </p:cNvSpPr>
          <p:nvPr/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62</a:t>
            </a:fld>
            <a:endParaRPr lang="en-US" sz="10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206375"/>
            <a:ext cx="7416800" cy="936625"/>
          </a:xfrm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>
                <a:solidFill>
                  <a:schemeClr val="tx1"/>
                </a:solidFill>
              </a:rPr>
              <a:t>Multiple Instruction ISA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1447800" y="1447800"/>
            <a:ext cx="7696200" cy="4572000"/>
          </a:xfrm>
        </p:spPr>
        <p:txBody>
          <a:bodyPr lIns="0" tIns="0" rIns="0" bIns="0">
            <a:no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Symbol" panose="05050102010706020507" pitchFamily="18" charset="2"/>
              <a:buChar char=""/>
            </a:pP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</a:rPr>
              <a:t>Arithmetic Instructions</a:t>
            </a:r>
          </a:p>
          <a:p>
            <a:pPr lvl="1">
              <a:buSzPct val="100000"/>
              <a:buFont typeface="Symbol" panose="05050102010706020507" pitchFamily="18" charset="2"/>
              <a:buChar char=""/>
            </a:pPr>
            <a:r>
              <a:rPr lang="en-US" sz="2000" dirty="0">
                <a:latin typeface="Calibri" panose="020F0502020204030204" pitchFamily="34" charset="0"/>
              </a:rPr>
              <a:t>add, subtract, multiply, divide</a:t>
            </a:r>
          </a:p>
          <a:p>
            <a:pPr lvl="0">
              <a:buSzPct val="100000"/>
              <a:buFont typeface="Symbol" panose="05050102010706020507" pitchFamily="18" charset="2"/>
              <a:buChar char=""/>
            </a:pPr>
            <a:r>
              <a:rPr lang="en-US" sz="2800" dirty="0">
                <a:solidFill>
                  <a:srgbClr val="FF00FF"/>
                </a:solidFill>
                <a:latin typeface="Calibri" panose="020F0502020204030204" pitchFamily="34" charset="0"/>
              </a:rPr>
              <a:t>Logical Instructions</a:t>
            </a:r>
          </a:p>
          <a:p>
            <a:pPr lvl="1">
              <a:buSzPct val="100000"/>
              <a:buFont typeface="Symbol" panose="05050102010706020507" pitchFamily="18" charset="2"/>
              <a:buChar char=""/>
            </a:pPr>
            <a:r>
              <a:rPr lang="en-US" sz="2000" dirty="0">
                <a:latin typeface="Calibri" panose="020F0502020204030204" pitchFamily="34" charset="0"/>
              </a:rPr>
              <a:t>or, and, not</a:t>
            </a:r>
          </a:p>
          <a:p>
            <a:pPr lvl="0">
              <a:buSzPct val="100000"/>
              <a:buFont typeface="Symbol" panose="05050102010706020507" pitchFamily="18" charset="2"/>
              <a:buChar char=""/>
            </a:pPr>
            <a:r>
              <a:rPr lang="en-US" sz="2800" dirty="0">
                <a:solidFill>
                  <a:srgbClr val="00AE00"/>
                </a:solidFill>
                <a:latin typeface="Calibri" panose="020F0502020204030204" pitchFamily="34" charset="0"/>
              </a:rPr>
              <a:t>Move instructions</a:t>
            </a:r>
          </a:p>
          <a:p>
            <a:pPr lvl="1">
              <a:buSzPct val="100000"/>
              <a:buFont typeface="Symbol" panose="05050102010706020507" pitchFamily="18" charset="2"/>
              <a:buChar char=""/>
            </a:pPr>
            <a:r>
              <a:rPr lang="en-US" sz="2000" dirty="0">
                <a:latin typeface="Calibri" panose="020F0502020204030204" pitchFamily="34" charset="0"/>
              </a:rPr>
              <a:t>Transfer values between memory locations</a:t>
            </a:r>
          </a:p>
          <a:p>
            <a:pPr lvl="0">
              <a:buSzPct val="100000"/>
              <a:buFont typeface="Symbol" panose="05050102010706020507" pitchFamily="18" charset="2"/>
              <a:buChar char=""/>
            </a:pPr>
            <a:r>
              <a:rPr lang="en-US" sz="2800" dirty="0">
                <a:solidFill>
                  <a:srgbClr val="004586"/>
                </a:solidFill>
                <a:latin typeface="Calibri" panose="020F0502020204030204" pitchFamily="34" charset="0"/>
              </a:rPr>
              <a:t>Branch instructions</a:t>
            </a:r>
          </a:p>
          <a:p>
            <a:pPr lvl="1">
              <a:buSzPct val="100000"/>
              <a:buFont typeface="Symbol" panose="05050102010706020507" pitchFamily="18" charset="2"/>
              <a:buChar char=""/>
            </a:pPr>
            <a:r>
              <a:rPr lang="en-US" sz="2000" dirty="0">
                <a:latin typeface="Calibri" panose="020F0502020204030204" pitchFamily="34" charset="0"/>
              </a:rPr>
              <a:t>Move to a new program location, based on the values of some memory locations</a:t>
            </a:r>
          </a:p>
        </p:txBody>
      </p:sp>
      <p:sp>
        <p:nvSpPr>
          <p:cNvPr id="5" name="Slide Number Placeholder 1"/>
          <p:cNvSpPr txBox="1">
            <a:spLocks/>
          </p:cNvSpPr>
          <p:nvPr/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63</a:t>
            </a:fld>
            <a:endParaRPr lang="en-US" sz="10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727200" y="-152400"/>
            <a:ext cx="5588000" cy="936625"/>
          </a:xfrm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sz="3200" dirty="0">
                <a:solidFill>
                  <a:schemeClr val="tx1"/>
                </a:solidFill>
              </a:rPr>
              <a:t>Designing </a:t>
            </a:r>
            <a:r>
              <a:rPr lang="fr-FR" sz="3200" dirty="0" err="1">
                <a:solidFill>
                  <a:schemeClr val="tx1"/>
                </a:solidFill>
              </a:rPr>
              <a:t>Practical</a:t>
            </a:r>
            <a:r>
              <a:rPr lang="fr-FR" sz="3200" dirty="0">
                <a:solidFill>
                  <a:schemeClr val="tx1"/>
                </a:solidFill>
              </a:rPr>
              <a:t> Machines</a:t>
            </a:r>
          </a:p>
        </p:txBody>
      </p:sp>
      <p:sp>
        <p:nvSpPr>
          <p:cNvPr id="3" name="Freeform 2"/>
          <p:cNvSpPr/>
          <p:nvPr/>
        </p:nvSpPr>
        <p:spPr>
          <a:xfrm>
            <a:off x="2566920" y="5638305"/>
            <a:ext cx="3763440" cy="606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99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18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Harvard Architecture</a:t>
            </a:r>
          </a:p>
        </p:txBody>
      </p:sp>
      <p:grpSp>
        <p:nvGrpSpPr>
          <p:cNvPr id="9" name="Group 4"/>
          <p:cNvGrpSpPr>
            <a:grpSpLocks noChangeAspect="1"/>
          </p:cNvGrpSpPr>
          <p:nvPr/>
        </p:nvGrpSpPr>
        <p:grpSpPr bwMode="auto">
          <a:xfrm>
            <a:off x="914400" y="1295400"/>
            <a:ext cx="7315200" cy="4319588"/>
            <a:chOff x="912" y="882"/>
            <a:chExt cx="4608" cy="2721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/>
          </p:nvSpPr>
          <p:spPr bwMode="auto">
            <a:xfrm>
              <a:off x="912" y="882"/>
              <a:ext cx="4608" cy="2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5"/>
            <p:cNvSpPr>
              <a:spLocks noChangeArrowheads="1"/>
            </p:cNvSpPr>
            <p:nvPr/>
          </p:nvSpPr>
          <p:spPr bwMode="auto">
            <a:xfrm>
              <a:off x="4516" y="1915"/>
              <a:ext cx="929" cy="721"/>
            </a:xfrm>
            <a:prstGeom prst="rect">
              <a:avLst/>
            </a:prstGeom>
            <a:solidFill>
              <a:srgbClr val="A2D0D9"/>
            </a:solidFill>
            <a:ln w="14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 bwMode="auto">
            <a:xfrm>
              <a:off x="2359" y="1320"/>
              <a:ext cx="1546" cy="1490"/>
            </a:xfrm>
            <a:prstGeom prst="rect">
              <a:avLst/>
            </a:prstGeom>
            <a:solidFill>
              <a:srgbClr val="FFE6D5"/>
            </a:solidFill>
            <a:ln w="22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7"/>
            <p:cNvSpPr>
              <a:spLocks noChangeArrowheads="1"/>
            </p:cNvSpPr>
            <p:nvPr/>
          </p:nvSpPr>
          <p:spPr bwMode="auto">
            <a:xfrm>
              <a:off x="948" y="1968"/>
              <a:ext cx="929" cy="720"/>
            </a:xfrm>
            <a:prstGeom prst="rect">
              <a:avLst/>
            </a:prstGeom>
            <a:solidFill>
              <a:srgbClr val="D5F6FF"/>
            </a:solidFill>
            <a:ln w="14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"/>
            <p:cNvSpPr>
              <a:spLocks/>
            </p:cNvSpPr>
            <p:nvPr/>
          </p:nvSpPr>
          <p:spPr bwMode="auto">
            <a:xfrm>
              <a:off x="2524" y="2060"/>
              <a:ext cx="1168" cy="567"/>
            </a:xfrm>
            <a:custGeom>
              <a:avLst/>
              <a:gdLst>
                <a:gd name="T0" fmla="*/ 462 w 1905"/>
                <a:gd name="T1" fmla="*/ 0 h 922"/>
                <a:gd name="T2" fmla="*/ 1443 w 1905"/>
                <a:gd name="T3" fmla="*/ 0 h 922"/>
                <a:gd name="T4" fmla="*/ 1905 w 1905"/>
                <a:gd name="T5" fmla="*/ 461 h 922"/>
                <a:gd name="T6" fmla="*/ 1443 w 1905"/>
                <a:gd name="T7" fmla="*/ 922 h 922"/>
                <a:gd name="T8" fmla="*/ 462 w 1905"/>
                <a:gd name="T9" fmla="*/ 922 h 922"/>
                <a:gd name="T10" fmla="*/ 0 w 1905"/>
                <a:gd name="T11" fmla="*/ 461 h 922"/>
                <a:gd name="T12" fmla="*/ 462 w 1905"/>
                <a:gd name="T13" fmla="*/ 0 h 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05" h="922">
                  <a:moveTo>
                    <a:pt x="462" y="0"/>
                  </a:moveTo>
                  <a:lnTo>
                    <a:pt x="1443" y="0"/>
                  </a:lnTo>
                  <a:cubicBezTo>
                    <a:pt x="1699" y="0"/>
                    <a:pt x="1905" y="206"/>
                    <a:pt x="1905" y="461"/>
                  </a:cubicBezTo>
                  <a:cubicBezTo>
                    <a:pt x="1905" y="717"/>
                    <a:pt x="1699" y="922"/>
                    <a:pt x="1443" y="922"/>
                  </a:cubicBezTo>
                  <a:lnTo>
                    <a:pt x="462" y="922"/>
                  </a:lnTo>
                  <a:cubicBezTo>
                    <a:pt x="206" y="922"/>
                    <a:pt x="0" y="717"/>
                    <a:pt x="0" y="461"/>
                  </a:cubicBezTo>
                  <a:cubicBezTo>
                    <a:pt x="0" y="206"/>
                    <a:pt x="206" y="0"/>
                    <a:pt x="462" y="0"/>
                  </a:cubicBezTo>
                  <a:close/>
                </a:path>
              </a:pathLst>
            </a:custGeom>
            <a:solidFill>
              <a:srgbClr val="F4D7E3"/>
            </a:solidFill>
            <a:ln w="14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9"/>
            <p:cNvSpPr>
              <a:spLocks noChangeArrowheads="1"/>
            </p:cNvSpPr>
            <p:nvPr/>
          </p:nvSpPr>
          <p:spPr bwMode="auto">
            <a:xfrm>
              <a:off x="2837" y="947"/>
              <a:ext cx="777" cy="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CPU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2639" y="2206"/>
              <a:ext cx="1027" cy="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Control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7" name="Freeform 11"/>
            <p:cNvSpPr>
              <a:spLocks/>
            </p:cNvSpPr>
            <p:nvPr/>
          </p:nvSpPr>
          <p:spPr bwMode="auto">
            <a:xfrm>
              <a:off x="2778" y="1383"/>
              <a:ext cx="645" cy="342"/>
            </a:xfrm>
            <a:custGeom>
              <a:avLst/>
              <a:gdLst>
                <a:gd name="T0" fmla="*/ 279 w 1052"/>
                <a:gd name="T1" fmla="*/ 0 h 558"/>
                <a:gd name="T2" fmla="*/ 773 w 1052"/>
                <a:gd name="T3" fmla="*/ 0 h 558"/>
                <a:gd name="T4" fmla="*/ 1052 w 1052"/>
                <a:gd name="T5" fmla="*/ 279 h 558"/>
                <a:gd name="T6" fmla="*/ 773 w 1052"/>
                <a:gd name="T7" fmla="*/ 558 h 558"/>
                <a:gd name="T8" fmla="*/ 279 w 1052"/>
                <a:gd name="T9" fmla="*/ 558 h 558"/>
                <a:gd name="T10" fmla="*/ 0 w 1052"/>
                <a:gd name="T11" fmla="*/ 279 h 558"/>
                <a:gd name="T12" fmla="*/ 279 w 1052"/>
                <a:gd name="T13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2" h="558">
                  <a:moveTo>
                    <a:pt x="279" y="0"/>
                  </a:moveTo>
                  <a:lnTo>
                    <a:pt x="773" y="0"/>
                  </a:lnTo>
                  <a:cubicBezTo>
                    <a:pt x="927" y="0"/>
                    <a:pt x="1052" y="124"/>
                    <a:pt x="1052" y="279"/>
                  </a:cubicBezTo>
                  <a:cubicBezTo>
                    <a:pt x="1052" y="434"/>
                    <a:pt x="927" y="558"/>
                    <a:pt x="773" y="558"/>
                  </a:cubicBezTo>
                  <a:lnTo>
                    <a:pt x="279" y="558"/>
                  </a:lnTo>
                  <a:cubicBezTo>
                    <a:pt x="125" y="558"/>
                    <a:pt x="0" y="434"/>
                    <a:pt x="0" y="279"/>
                  </a:cubicBezTo>
                  <a:cubicBezTo>
                    <a:pt x="0" y="124"/>
                    <a:pt x="125" y="0"/>
                    <a:pt x="279" y="0"/>
                  </a:cubicBezTo>
                  <a:close/>
                </a:path>
              </a:pathLst>
            </a:custGeom>
            <a:solidFill>
              <a:srgbClr val="F4D7E3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2"/>
            <p:cNvSpPr>
              <a:spLocks noChangeArrowheads="1"/>
            </p:cNvSpPr>
            <p:nvPr/>
          </p:nvSpPr>
          <p:spPr bwMode="auto">
            <a:xfrm>
              <a:off x="2941" y="1477"/>
              <a:ext cx="420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ALU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9" name="Rectangle 13"/>
            <p:cNvSpPr>
              <a:spLocks noChangeArrowheads="1"/>
            </p:cNvSpPr>
            <p:nvPr/>
          </p:nvSpPr>
          <p:spPr bwMode="auto">
            <a:xfrm>
              <a:off x="1017" y="2149"/>
              <a:ext cx="770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Instruction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0" name="Rectangle 14"/>
            <p:cNvSpPr>
              <a:spLocks noChangeArrowheads="1"/>
            </p:cNvSpPr>
            <p:nvPr/>
          </p:nvSpPr>
          <p:spPr bwMode="auto">
            <a:xfrm>
              <a:off x="1017" y="2349"/>
              <a:ext cx="701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  memory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1" name="Rectangle 15"/>
            <p:cNvSpPr>
              <a:spLocks noChangeArrowheads="1"/>
            </p:cNvSpPr>
            <p:nvPr/>
          </p:nvSpPr>
          <p:spPr bwMode="auto">
            <a:xfrm>
              <a:off x="4652" y="2037"/>
              <a:ext cx="548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  Data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2" name="Rectangle 16"/>
            <p:cNvSpPr>
              <a:spLocks noChangeArrowheads="1"/>
            </p:cNvSpPr>
            <p:nvPr/>
          </p:nvSpPr>
          <p:spPr bwMode="auto">
            <a:xfrm>
              <a:off x="4652" y="2271"/>
              <a:ext cx="715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memory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3" name="Freeform 17"/>
            <p:cNvSpPr>
              <a:spLocks/>
            </p:cNvSpPr>
            <p:nvPr/>
          </p:nvSpPr>
          <p:spPr bwMode="auto">
            <a:xfrm>
              <a:off x="2606" y="3216"/>
              <a:ext cx="1001" cy="329"/>
            </a:xfrm>
            <a:custGeom>
              <a:avLst/>
              <a:gdLst>
                <a:gd name="T0" fmla="*/ 6 w 1633"/>
                <a:gd name="T1" fmla="*/ 0 h 535"/>
                <a:gd name="T2" fmla="*/ 1626 w 1633"/>
                <a:gd name="T3" fmla="*/ 0 h 535"/>
                <a:gd name="T4" fmla="*/ 1633 w 1633"/>
                <a:gd name="T5" fmla="*/ 7 h 535"/>
                <a:gd name="T6" fmla="*/ 1633 w 1633"/>
                <a:gd name="T7" fmla="*/ 528 h 535"/>
                <a:gd name="T8" fmla="*/ 1626 w 1633"/>
                <a:gd name="T9" fmla="*/ 535 h 535"/>
                <a:gd name="T10" fmla="*/ 6 w 1633"/>
                <a:gd name="T11" fmla="*/ 535 h 535"/>
                <a:gd name="T12" fmla="*/ 0 w 1633"/>
                <a:gd name="T13" fmla="*/ 528 h 535"/>
                <a:gd name="T14" fmla="*/ 0 w 1633"/>
                <a:gd name="T15" fmla="*/ 7 h 535"/>
                <a:gd name="T16" fmla="*/ 6 w 1633"/>
                <a:gd name="T17" fmla="*/ 0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33" h="535">
                  <a:moveTo>
                    <a:pt x="6" y="0"/>
                  </a:moveTo>
                  <a:lnTo>
                    <a:pt x="1626" y="0"/>
                  </a:lnTo>
                  <a:cubicBezTo>
                    <a:pt x="1630" y="0"/>
                    <a:pt x="1633" y="3"/>
                    <a:pt x="1633" y="7"/>
                  </a:cubicBezTo>
                  <a:lnTo>
                    <a:pt x="1633" y="528"/>
                  </a:lnTo>
                  <a:cubicBezTo>
                    <a:pt x="1633" y="532"/>
                    <a:pt x="1630" y="535"/>
                    <a:pt x="1626" y="535"/>
                  </a:cubicBezTo>
                  <a:lnTo>
                    <a:pt x="6" y="535"/>
                  </a:lnTo>
                  <a:cubicBezTo>
                    <a:pt x="3" y="535"/>
                    <a:pt x="0" y="532"/>
                    <a:pt x="0" y="528"/>
                  </a:cubicBezTo>
                  <a:lnTo>
                    <a:pt x="0" y="7"/>
                  </a:lnTo>
                  <a:cubicBezTo>
                    <a:pt x="0" y="3"/>
                    <a:pt x="3" y="0"/>
                    <a:pt x="6" y="0"/>
                  </a:cubicBezTo>
                  <a:close/>
                </a:path>
              </a:pathLst>
            </a:custGeom>
            <a:solidFill>
              <a:srgbClr val="F4D7E3"/>
            </a:solidFill>
            <a:ln w="1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18"/>
            <p:cNvSpPr>
              <a:spLocks noChangeArrowheads="1"/>
            </p:cNvSpPr>
            <p:nvPr/>
          </p:nvSpPr>
          <p:spPr bwMode="auto">
            <a:xfrm>
              <a:off x="2633" y="3288"/>
              <a:ext cx="999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I/O devices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5" name="Freeform 19"/>
            <p:cNvSpPr>
              <a:spLocks/>
            </p:cNvSpPr>
            <p:nvPr/>
          </p:nvSpPr>
          <p:spPr bwMode="auto">
            <a:xfrm>
              <a:off x="3697" y="2243"/>
              <a:ext cx="809" cy="207"/>
            </a:xfrm>
            <a:custGeom>
              <a:avLst/>
              <a:gdLst>
                <a:gd name="T0" fmla="*/ 0 w 1318"/>
                <a:gd name="T1" fmla="*/ 164 h 337"/>
                <a:gd name="T2" fmla="*/ 223 w 1318"/>
                <a:gd name="T3" fmla="*/ 337 h 337"/>
                <a:gd name="T4" fmla="*/ 223 w 1318"/>
                <a:gd name="T5" fmla="*/ 250 h 337"/>
                <a:gd name="T6" fmla="*/ 1082 w 1318"/>
                <a:gd name="T7" fmla="*/ 250 h 337"/>
                <a:gd name="T8" fmla="*/ 1082 w 1318"/>
                <a:gd name="T9" fmla="*/ 337 h 337"/>
                <a:gd name="T10" fmla="*/ 1318 w 1318"/>
                <a:gd name="T11" fmla="*/ 171 h 337"/>
                <a:gd name="T12" fmla="*/ 1098 w 1318"/>
                <a:gd name="T13" fmla="*/ 16 h 337"/>
                <a:gd name="T14" fmla="*/ 1098 w 1318"/>
                <a:gd name="T15" fmla="*/ 94 h 337"/>
                <a:gd name="T16" fmla="*/ 233 w 1318"/>
                <a:gd name="T17" fmla="*/ 94 h 337"/>
                <a:gd name="T18" fmla="*/ 233 w 1318"/>
                <a:gd name="T19" fmla="*/ 0 h 337"/>
                <a:gd name="T20" fmla="*/ 0 w 1318"/>
                <a:gd name="T21" fmla="*/ 164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18" h="337">
                  <a:moveTo>
                    <a:pt x="0" y="164"/>
                  </a:moveTo>
                  <a:lnTo>
                    <a:pt x="223" y="337"/>
                  </a:lnTo>
                  <a:lnTo>
                    <a:pt x="223" y="250"/>
                  </a:lnTo>
                  <a:lnTo>
                    <a:pt x="1082" y="250"/>
                  </a:lnTo>
                  <a:lnTo>
                    <a:pt x="1082" y="337"/>
                  </a:lnTo>
                  <a:lnTo>
                    <a:pt x="1318" y="171"/>
                  </a:lnTo>
                  <a:lnTo>
                    <a:pt x="1098" y="16"/>
                  </a:lnTo>
                  <a:lnTo>
                    <a:pt x="1098" y="94"/>
                  </a:lnTo>
                  <a:lnTo>
                    <a:pt x="233" y="94"/>
                  </a:lnTo>
                  <a:lnTo>
                    <a:pt x="233" y="0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FF"/>
            </a:solidFill>
            <a:ln w="11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0"/>
            <p:cNvSpPr>
              <a:spLocks/>
            </p:cNvSpPr>
            <p:nvPr/>
          </p:nvSpPr>
          <p:spPr bwMode="auto">
            <a:xfrm>
              <a:off x="3057" y="2622"/>
              <a:ext cx="206" cy="602"/>
            </a:xfrm>
            <a:custGeom>
              <a:avLst/>
              <a:gdLst>
                <a:gd name="T0" fmla="*/ 170 w 337"/>
                <a:gd name="T1" fmla="*/ 0 h 979"/>
                <a:gd name="T2" fmla="*/ 0 w 337"/>
                <a:gd name="T3" fmla="*/ 167 h 979"/>
                <a:gd name="T4" fmla="*/ 86 w 337"/>
                <a:gd name="T5" fmla="*/ 166 h 979"/>
                <a:gd name="T6" fmla="*/ 93 w 337"/>
                <a:gd name="T7" fmla="*/ 805 h 979"/>
                <a:gd name="T8" fmla="*/ 7 w 337"/>
                <a:gd name="T9" fmla="*/ 806 h 979"/>
                <a:gd name="T10" fmla="*/ 175 w 337"/>
                <a:gd name="T11" fmla="*/ 979 h 979"/>
                <a:gd name="T12" fmla="*/ 328 w 337"/>
                <a:gd name="T13" fmla="*/ 814 h 979"/>
                <a:gd name="T14" fmla="*/ 250 w 337"/>
                <a:gd name="T15" fmla="*/ 815 h 979"/>
                <a:gd name="T16" fmla="*/ 242 w 337"/>
                <a:gd name="T17" fmla="*/ 172 h 979"/>
                <a:gd name="T18" fmla="*/ 337 w 337"/>
                <a:gd name="T19" fmla="*/ 171 h 979"/>
                <a:gd name="T20" fmla="*/ 170 w 337"/>
                <a:gd name="T21" fmla="*/ 0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7" h="979">
                  <a:moveTo>
                    <a:pt x="170" y="0"/>
                  </a:moveTo>
                  <a:lnTo>
                    <a:pt x="0" y="167"/>
                  </a:lnTo>
                  <a:lnTo>
                    <a:pt x="86" y="166"/>
                  </a:lnTo>
                  <a:lnTo>
                    <a:pt x="93" y="805"/>
                  </a:lnTo>
                  <a:lnTo>
                    <a:pt x="7" y="806"/>
                  </a:lnTo>
                  <a:lnTo>
                    <a:pt x="175" y="979"/>
                  </a:lnTo>
                  <a:lnTo>
                    <a:pt x="328" y="814"/>
                  </a:lnTo>
                  <a:lnTo>
                    <a:pt x="250" y="815"/>
                  </a:lnTo>
                  <a:lnTo>
                    <a:pt x="242" y="172"/>
                  </a:lnTo>
                  <a:lnTo>
                    <a:pt x="337" y="171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0000FF"/>
            </a:solidFill>
            <a:ln w="9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1"/>
            <p:cNvSpPr>
              <a:spLocks/>
            </p:cNvSpPr>
            <p:nvPr/>
          </p:nvSpPr>
          <p:spPr bwMode="auto">
            <a:xfrm>
              <a:off x="1874" y="2218"/>
              <a:ext cx="664" cy="207"/>
            </a:xfrm>
            <a:custGeom>
              <a:avLst/>
              <a:gdLst>
                <a:gd name="T0" fmla="*/ 0 w 1083"/>
                <a:gd name="T1" fmla="*/ 165 h 337"/>
                <a:gd name="T2" fmla="*/ 183 w 1083"/>
                <a:gd name="T3" fmla="*/ 337 h 337"/>
                <a:gd name="T4" fmla="*/ 183 w 1083"/>
                <a:gd name="T5" fmla="*/ 251 h 337"/>
                <a:gd name="T6" fmla="*/ 889 w 1083"/>
                <a:gd name="T7" fmla="*/ 251 h 337"/>
                <a:gd name="T8" fmla="*/ 889 w 1083"/>
                <a:gd name="T9" fmla="*/ 337 h 337"/>
                <a:gd name="T10" fmla="*/ 1083 w 1083"/>
                <a:gd name="T11" fmla="*/ 171 h 337"/>
                <a:gd name="T12" fmla="*/ 902 w 1083"/>
                <a:gd name="T13" fmla="*/ 17 h 337"/>
                <a:gd name="T14" fmla="*/ 902 w 1083"/>
                <a:gd name="T15" fmla="*/ 95 h 337"/>
                <a:gd name="T16" fmla="*/ 191 w 1083"/>
                <a:gd name="T17" fmla="*/ 95 h 337"/>
                <a:gd name="T18" fmla="*/ 191 w 1083"/>
                <a:gd name="T19" fmla="*/ 0 h 337"/>
                <a:gd name="T20" fmla="*/ 0 w 1083"/>
                <a:gd name="T21" fmla="*/ 165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3" h="337">
                  <a:moveTo>
                    <a:pt x="0" y="165"/>
                  </a:moveTo>
                  <a:lnTo>
                    <a:pt x="183" y="337"/>
                  </a:lnTo>
                  <a:lnTo>
                    <a:pt x="183" y="251"/>
                  </a:lnTo>
                  <a:lnTo>
                    <a:pt x="889" y="251"/>
                  </a:lnTo>
                  <a:lnTo>
                    <a:pt x="889" y="337"/>
                  </a:lnTo>
                  <a:lnTo>
                    <a:pt x="1083" y="171"/>
                  </a:lnTo>
                  <a:lnTo>
                    <a:pt x="902" y="17"/>
                  </a:lnTo>
                  <a:lnTo>
                    <a:pt x="902" y="95"/>
                  </a:lnTo>
                  <a:lnTo>
                    <a:pt x="191" y="95"/>
                  </a:lnTo>
                  <a:lnTo>
                    <a:pt x="191" y="0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0000FF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"/>
            <p:cNvSpPr>
              <a:spLocks/>
            </p:cNvSpPr>
            <p:nvPr/>
          </p:nvSpPr>
          <p:spPr bwMode="auto">
            <a:xfrm>
              <a:off x="2987" y="1728"/>
              <a:ext cx="206" cy="339"/>
            </a:xfrm>
            <a:custGeom>
              <a:avLst/>
              <a:gdLst>
                <a:gd name="T0" fmla="*/ 172 w 337"/>
                <a:gd name="T1" fmla="*/ 0 h 552"/>
                <a:gd name="T2" fmla="*/ 0 w 337"/>
                <a:gd name="T3" fmla="*/ 91 h 552"/>
                <a:gd name="T4" fmla="*/ 86 w 337"/>
                <a:gd name="T5" fmla="*/ 92 h 552"/>
                <a:gd name="T6" fmla="*/ 88 w 337"/>
                <a:gd name="T7" fmla="*/ 453 h 552"/>
                <a:gd name="T8" fmla="*/ 2 w 337"/>
                <a:gd name="T9" fmla="*/ 452 h 552"/>
                <a:gd name="T10" fmla="*/ 168 w 337"/>
                <a:gd name="T11" fmla="*/ 552 h 552"/>
                <a:gd name="T12" fmla="*/ 322 w 337"/>
                <a:gd name="T13" fmla="*/ 461 h 552"/>
                <a:gd name="T14" fmla="*/ 244 w 337"/>
                <a:gd name="T15" fmla="*/ 461 h 552"/>
                <a:gd name="T16" fmla="*/ 242 w 337"/>
                <a:gd name="T17" fmla="*/ 98 h 552"/>
                <a:gd name="T18" fmla="*/ 337 w 337"/>
                <a:gd name="T19" fmla="*/ 99 h 552"/>
                <a:gd name="T20" fmla="*/ 172 w 337"/>
                <a:gd name="T21" fmla="*/ 0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7" h="552">
                  <a:moveTo>
                    <a:pt x="172" y="0"/>
                  </a:moveTo>
                  <a:lnTo>
                    <a:pt x="0" y="91"/>
                  </a:lnTo>
                  <a:lnTo>
                    <a:pt x="86" y="92"/>
                  </a:lnTo>
                  <a:lnTo>
                    <a:pt x="88" y="453"/>
                  </a:lnTo>
                  <a:lnTo>
                    <a:pt x="2" y="452"/>
                  </a:lnTo>
                  <a:lnTo>
                    <a:pt x="168" y="552"/>
                  </a:lnTo>
                  <a:lnTo>
                    <a:pt x="322" y="461"/>
                  </a:lnTo>
                  <a:lnTo>
                    <a:pt x="244" y="461"/>
                  </a:lnTo>
                  <a:lnTo>
                    <a:pt x="242" y="98"/>
                  </a:lnTo>
                  <a:lnTo>
                    <a:pt x="337" y="99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0000FF"/>
            </a:solidFill>
            <a:ln w="7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0" name="Slide Number Placeholder 1"/>
          <p:cNvSpPr txBox="1">
            <a:spLocks/>
          </p:cNvSpPr>
          <p:nvPr/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64</a:t>
            </a:fld>
            <a:endParaRPr lang="en-US" sz="10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152400"/>
            <a:ext cx="7416800" cy="936625"/>
          </a:xfrm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>
                <a:solidFill>
                  <a:schemeClr val="tx1"/>
                </a:solidFill>
              </a:rPr>
              <a:t>Von-Neumann Architecture</a:t>
            </a:r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885825" y="2057400"/>
            <a:ext cx="7343775" cy="3154363"/>
            <a:chOff x="896" y="1296"/>
            <a:chExt cx="4626" cy="1987"/>
          </a:xfrm>
        </p:grpSpPr>
        <p:sp>
          <p:nvSpPr>
            <p:cNvPr id="8" name="AutoShape 3"/>
            <p:cNvSpPr>
              <a:spLocks noChangeAspect="1" noChangeArrowheads="1" noTextEdit="1"/>
            </p:cNvSpPr>
            <p:nvPr/>
          </p:nvSpPr>
          <p:spPr bwMode="auto">
            <a:xfrm>
              <a:off x="896" y="1296"/>
              <a:ext cx="4608" cy="1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2325" y="1710"/>
              <a:ext cx="1545" cy="1493"/>
            </a:xfrm>
            <a:prstGeom prst="rect">
              <a:avLst/>
            </a:prstGeom>
            <a:solidFill>
              <a:srgbClr val="FFE6D5"/>
            </a:solidFill>
            <a:ln w="22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914" y="2359"/>
              <a:ext cx="929" cy="722"/>
            </a:xfrm>
            <a:prstGeom prst="rect">
              <a:avLst/>
            </a:prstGeom>
            <a:solidFill>
              <a:srgbClr val="D5F6FF"/>
            </a:solidFill>
            <a:ln w="14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2489" y="2451"/>
              <a:ext cx="1168" cy="568"/>
            </a:xfrm>
            <a:custGeom>
              <a:avLst/>
              <a:gdLst>
                <a:gd name="T0" fmla="*/ 461 w 1904"/>
                <a:gd name="T1" fmla="*/ 0 h 922"/>
                <a:gd name="T2" fmla="*/ 1443 w 1904"/>
                <a:gd name="T3" fmla="*/ 0 h 922"/>
                <a:gd name="T4" fmla="*/ 1904 w 1904"/>
                <a:gd name="T5" fmla="*/ 461 h 922"/>
                <a:gd name="T6" fmla="*/ 1443 w 1904"/>
                <a:gd name="T7" fmla="*/ 922 h 922"/>
                <a:gd name="T8" fmla="*/ 461 w 1904"/>
                <a:gd name="T9" fmla="*/ 922 h 922"/>
                <a:gd name="T10" fmla="*/ 0 w 1904"/>
                <a:gd name="T11" fmla="*/ 461 h 922"/>
                <a:gd name="T12" fmla="*/ 461 w 1904"/>
                <a:gd name="T13" fmla="*/ 0 h 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04" h="922">
                  <a:moveTo>
                    <a:pt x="461" y="0"/>
                  </a:moveTo>
                  <a:lnTo>
                    <a:pt x="1443" y="0"/>
                  </a:lnTo>
                  <a:cubicBezTo>
                    <a:pt x="1699" y="0"/>
                    <a:pt x="1904" y="206"/>
                    <a:pt x="1904" y="461"/>
                  </a:cubicBezTo>
                  <a:cubicBezTo>
                    <a:pt x="1904" y="717"/>
                    <a:pt x="1699" y="922"/>
                    <a:pt x="1443" y="922"/>
                  </a:cubicBezTo>
                  <a:lnTo>
                    <a:pt x="461" y="922"/>
                  </a:lnTo>
                  <a:cubicBezTo>
                    <a:pt x="206" y="922"/>
                    <a:pt x="0" y="717"/>
                    <a:pt x="0" y="461"/>
                  </a:cubicBezTo>
                  <a:cubicBezTo>
                    <a:pt x="0" y="206"/>
                    <a:pt x="206" y="0"/>
                    <a:pt x="461" y="0"/>
                  </a:cubicBezTo>
                  <a:close/>
                </a:path>
              </a:pathLst>
            </a:custGeom>
            <a:solidFill>
              <a:srgbClr val="F4D7E3"/>
            </a:solidFill>
            <a:ln w="14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2803" y="1336"/>
              <a:ext cx="777" cy="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CPU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2602" y="2539"/>
              <a:ext cx="1027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Control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2743" y="1773"/>
              <a:ext cx="645" cy="343"/>
            </a:xfrm>
            <a:custGeom>
              <a:avLst/>
              <a:gdLst>
                <a:gd name="T0" fmla="*/ 279 w 1052"/>
                <a:gd name="T1" fmla="*/ 0 h 558"/>
                <a:gd name="T2" fmla="*/ 773 w 1052"/>
                <a:gd name="T3" fmla="*/ 0 h 558"/>
                <a:gd name="T4" fmla="*/ 1052 w 1052"/>
                <a:gd name="T5" fmla="*/ 279 h 558"/>
                <a:gd name="T6" fmla="*/ 773 w 1052"/>
                <a:gd name="T7" fmla="*/ 558 h 558"/>
                <a:gd name="T8" fmla="*/ 279 w 1052"/>
                <a:gd name="T9" fmla="*/ 558 h 558"/>
                <a:gd name="T10" fmla="*/ 0 w 1052"/>
                <a:gd name="T11" fmla="*/ 279 h 558"/>
                <a:gd name="T12" fmla="*/ 279 w 1052"/>
                <a:gd name="T13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2" h="558">
                  <a:moveTo>
                    <a:pt x="279" y="0"/>
                  </a:moveTo>
                  <a:lnTo>
                    <a:pt x="773" y="0"/>
                  </a:lnTo>
                  <a:cubicBezTo>
                    <a:pt x="927" y="0"/>
                    <a:pt x="1052" y="125"/>
                    <a:pt x="1052" y="279"/>
                  </a:cubicBezTo>
                  <a:cubicBezTo>
                    <a:pt x="1052" y="434"/>
                    <a:pt x="927" y="558"/>
                    <a:pt x="773" y="558"/>
                  </a:cubicBezTo>
                  <a:lnTo>
                    <a:pt x="279" y="558"/>
                  </a:lnTo>
                  <a:cubicBezTo>
                    <a:pt x="125" y="558"/>
                    <a:pt x="0" y="434"/>
                    <a:pt x="0" y="279"/>
                  </a:cubicBezTo>
                  <a:cubicBezTo>
                    <a:pt x="0" y="125"/>
                    <a:pt x="125" y="0"/>
                    <a:pt x="279" y="0"/>
                  </a:cubicBezTo>
                  <a:close/>
                </a:path>
              </a:pathLst>
            </a:custGeom>
            <a:solidFill>
              <a:srgbClr val="F4D7E3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1"/>
            <p:cNvSpPr>
              <a:spLocks noChangeArrowheads="1"/>
            </p:cNvSpPr>
            <p:nvPr/>
          </p:nvSpPr>
          <p:spPr bwMode="auto">
            <a:xfrm>
              <a:off x="2906" y="1867"/>
              <a:ext cx="420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ALU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6" name="Rectangle 12"/>
            <p:cNvSpPr>
              <a:spLocks noChangeArrowheads="1"/>
            </p:cNvSpPr>
            <p:nvPr/>
          </p:nvSpPr>
          <p:spPr bwMode="auto">
            <a:xfrm>
              <a:off x="937" y="2578"/>
              <a:ext cx="884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  Memory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4508" y="2408"/>
              <a:ext cx="961" cy="642"/>
            </a:xfrm>
            <a:custGeom>
              <a:avLst/>
              <a:gdLst>
                <a:gd name="T0" fmla="*/ 13 w 1567"/>
                <a:gd name="T1" fmla="*/ 0 h 1043"/>
                <a:gd name="T2" fmla="*/ 1554 w 1567"/>
                <a:gd name="T3" fmla="*/ 0 h 1043"/>
                <a:gd name="T4" fmla="*/ 1567 w 1567"/>
                <a:gd name="T5" fmla="*/ 13 h 1043"/>
                <a:gd name="T6" fmla="*/ 1567 w 1567"/>
                <a:gd name="T7" fmla="*/ 1030 h 1043"/>
                <a:gd name="T8" fmla="*/ 1554 w 1567"/>
                <a:gd name="T9" fmla="*/ 1043 h 1043"/>
                <a:gd name="T10" fmla="*/ 13 w 1567"/>
                <a:gd name="T11" fmla="*/ 1043 h 1043"/>
                <a:gd name="T12" fmla="*/ 0 w 1567"/>
                <a:gd name="T13" fmla="*/ 1030 h 1043"/>
                <a:gd name="T14" fmla="*/ 0 w 1567"/>
                <a:gd name="T15" fmla="*/ 13 h 1043"/>
                <a:gd name="T16" fmla="*/ 13 w 1567"/>
                <a:gd name="T17" fmla="*/ 0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67" h="1043">
                  <a:moveTo>
                    <a:pt x="13" y="0"/>
                  </a:moveTo>
                  <a:lnTo>
                    <a:pt x="1554" y="0"/>
                  </a:lnTo>
                  <a:cubicBezTo>
                    <a:pt x="1561" y="0"/>
                    <a:pt x="1567" y="5"/>
                    <a:pt x="1567" y="13"/>
                  </a:cubicBezTo>
                  <a:lnTo>
                    <a:pt x="1567" y="1030"/>
                  </a:lnTo>
                  <a:cubicBezTo>
                    <a:pt x="1567" y="1037"/>
                    <a:pt x="1561" y="1043"/>
                    <a:pt x="1554" y="1043"/>
                  </a:cubicBezTo>
                  <a:lnTo>
                    <a:pt x="13" y="1043"/>
                  </a:lnTo>
                  <a:cubicBezTo>
                    <a:pt x="6" y="1043"/>
                    <a:pt x="0" y="1037"/>
                    <a:pt x="0" y="1030"/>
                  </a:cubicBezTo>
                  <a:lnTo>
                    <a:pt x="0" y="13"/>
                  </a:lnTo>
                  <a:cubicBezTo>
                    <a:pt x="0" y="5"/>
                    <a:pt x="6" y="0"/>
                    <a:pt x="13" y="0"/>
                  </a:cubicBezTo>
                  <a:close/>
                </a:path>
              </a:pathLst>
            </a:custGeom>
            <a:solidFill>
              <a:srgbClr val="F4D7E3"/>
            </a:solidFill>
            <a:ln w="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4"/>
            <p:cNvSpPr>
              <a:spLocks noChangeArrowheads="1"/>
            </p:cNvSpPr>
            <p:nvPr/>
          </p:nvSpPr>
          <p:spPr bwMode="auto">
            <a:xfrm>
              <a:off x="4523" y="2610"/>
              <a:ext cx="999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3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I/O devices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3663" y="2635"/>
              <a:ext cx="808" cy="207"/>
            </a:xfrm>
            <a:custGeom>
              <a:avLst/>
              <a:gdLst>
                <a:gd name="T0" fmla="*/ 0 w 1318"/>
                <a:gd name="T1" fmla="*/ 164 h 337"/>
                <a:gd name="T2" fmla="*/ 223 w 1318"/>
                <a:gd name="T3" fmla="*/ 337 h 337"/>
                <a:gd name="T4" fmla="*/ 223 w 1318"/>
                <a:gd name="T5" fmla="*/ 250 h 337"/>
                <a:gd name="T6" fmla="*/ 1082 w 1318"/>
                <a:gd name="T7" fmla="*/ 250 h 337"/>
                <a:gd name="T8" fmla="*/ 1082 w 1318"/>
                <a:gd name="T9" fmla="*/ 337 h 337"/>
                <a:gd name="T10" fmla="*/ 1318 w 1318"/>
                <a:gd name="T11" fmla="*/ 171 h 337"/>
                <a:gd name="T12" fmla="*/ 1098 w 1318"/>
                <a:gd name="T13" fmla="*/ 16 h 337"/>
                <a:gd name="T14" fmla="*/ 1098 w 1318"/>
                <a:gd name="T15" fmla="*/ 94 h 337"/>
                <a:gd name="T16" fmla="*/ 233 w 1318"/>
                <a:gd name="T17" fmla="*/ 94 h 337"/>
                <a:gd name="T18" fmla="*/ 233 w 1318"/>
                <a:gd name="T19" fmla="*/ 0 h 337"/>
                <a:gd name="T20" fmla="*/ 0 w 1318"/>
                <a:gd name="T21" fmla="*/ 164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18" h="337">
                  <a:moveTo>
                    <a:pt x="0" y="164"/>
                  </a:moveTo>
                  <a:lnTo>
                    <a:pt x="223" y="337"/>
                  </a:lnTo>
                  <a:lnTo>
                    <a:pt x="223" y="250"/>
                  </a:lnTo>
                  <a:lnTo>
                    <a:pt x="1082" y="250"/>
                  </a:lnTo>
                  <a:lnTo>
                    <a:pt x="1082" y="337"/>
                  </a:lnTo>
                  <a:lnTo>
                    <a:pt x="1318" y="171"/>
                  </a:lnTo>
                  <a:lnTo>
                    <a:pt x="1098" y="16"/>
                  </a:lnTo>
                  <a:lnTo>
                    <a:pt x="1098" y="94"/>
                  </a:lnTo>
                  <a:lnTo>
                    <a:pt x="233" y="94"/>
                  </a:lnTo>
                  <a:lnTo>
                    <a:pt x="233" y="0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FF"/>
            </a:solidFill>
            <a:ln w="11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1839" y="2610"/>
              <a:ext cx="665" cy="207"/>
            </a:xfrm>
            <a:custGeom>
              <a:avLst/>
              <a:gdLst>
                <a:gd name="T0" fmla="*/ 0 w 1084"/>
                <a:gd name="T1" fmla="*/ 164 h 336"/>
                <a:gd name="T2" fmla="*/ 183 w 1084"/>
                <a:gd name="T3" fmla="*/ 336 h 336"/>
                <a:gd name="T4" fmla="*/ 183 w 1084"/>
                <a:gd name="T5" fmla="*/ 250 h 336"/>
                <a:gd name="T6" fmla="*/ 890 w 1084"/>
                <a:gd name="T7" fmla="*/ 250 h 336"/>
                <a:gd name="T8" fmla="*/ 890 w 1084"/>
                <a:gd name="T9" fmla="*/ 336 h 336"/>
                <a:gd name="T10" fmla="*/ 1084 w 1084"/>
                <a:gd name="T11" fmla="*/ 170 h 336"/>
                <a:gd name="T12" fmla="*/ 903 w 1084"/>
                <a:gd name="T13" fmla="*/ 16 h 336"/>
                <a:gd name="T14" fmla="*/ 903 w 1084"/>
                <a:gd name="T15" fmla="*/ 94 h 336"/>
                <a:gd name="T16" fmla="*/ 192 w 1084"/>
                <a:gd name="T17" fmla="*/ 94 h 336"/>
                <a:gd name="T18" fmla="*/ 192 w 1084"/>
                <a:gd name="T19" fmla="*/ 0 h 336"/>
                <a:gd name="T20" fmla="*/ 0 w 1084"/>
                <a:gd name="T21" fmla="*/ 16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4" h="336">
                  <a:moveTo>
                    <a:pt x="0" y="164"/>
                  </a:moveTo>
                  <a:lnTo>
                    <a:pt x="183" y="336"/>
                  </a:lnTo>
                  <a:lnTo>
                    <a:pt x="183" y="250"/>
                  </a:lnTo>
                  <a:lnTo>
                    <a:pt x="890" y="250"/>
                  </a:lnTo>
                  <a:lnTo>
                    <a:pt x="890" y="336"/>
                  </a:lnTo>
                  <a:lnTo>
                    <a:pt x="1084" y="170"/>
                  </a:lnTo>
                  <a:lnTo>
                    <a:pt x="903" y="16"/>
                  </a:lnTo>
                  <a:lnTo>
                    <a:pt x="903" y="94"/>
                  </a:lnTo>
                  <a:lnTo>
                    <a:pt x="192" y="94"/>
                  </a:lnTo>
                  <a:lnTo>
                    <a:pt x="192" y="0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FF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2952" y="2119"/>
              <a:ext cx="206" cy="339"/>
            </a:xfrm>
            <a:custGeom>
              <a:avLst/>
              <a:gdLst>
                <a:gd name="T0" fmla="*/ 172 w 336"/>
                <a:gd name="T1" fmla="*/ 0 h 552"/>
                <a:gd name="T2" fmla="*/ 0 w 336"/>
                <a:gd name="T3" fmla="*/ 92 h 552"/>
                <a:gd name="T4" fmla="*/ 86 w 336"/>
                <a:gd name="T5" fmla="*/ 92 h 552"/>
                <a:gd name="T6" fmla="*/ 88 w 336"/>
                <a:gd name="T7" fmla="*/ 453 h 552"/>
                <a:gd name="T8" fmla="*/ 1 w 336"/>
                <a:gd name="T9" fmla="*/ 452 h 552"/>
                <a:gd name="T10" fmla="*/ 168 w 336"/>
                <a:gd name="T11" fmla="*/ 552 h 552"/>
                <a:gd name="T12" fmla="*/ 322 w 336"/>
                <a:gd name="T13" fmla="*/ 461 h 552"/>
                <a:gd name="T14" fmla="*/ 244 w 336"/>
                <a:gd name="T15" fmla="*/ 461 h 552"/>
                <a:gd name="T16" fmla="*/ 242 w 336"/>
                <a:gd name="T17" fmla="*/ 98 h 552"/>
                <a:gd name="T18" fmla="*/ 336 w 336"/>
                <a:gd name="T19" fmla="*/ 99 h 552"/>
                <a:gd name="T20" fmla="*/ 172 w 336"/>
                <a:gd name="T21" fmla="*/ 0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6" h="552">
                  <a:moveTo>
                    <a:pt x="172" y="0"/>
                  </a:moveTo>
                  <a:lnTo>
                    <a:pt x="0" y="92"/>
                  </a:lnTo>
                  <a:lnTo>
                    <a:pt x="86" y="92"/>
                  </a:lnTo>
                  <a:lnTo>
                    <a:pt x="88" y="453"/>
                  </a:lnTo>
                  <a:lnTo>
                    <a:pt x="1" y="452"/>
                  </a:lnTo>
                  <a:lnTo>
                    <a:pt x="168" y="552"/>
                  </a:lnTo>
                  <a:lnTo>
                    <a:pt x="322" y="461"/>
                  </a:lnTo>
                  <a:lnTo>
                    <a:pt x="244" y="461"/>
                  </a:lnTo>
                  <a:lnTo>
                    <a:pt x="242" y="98"/>
                  </a:lnTo>
                  <a:lnTo>
                    <a:pt x="336" y="99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0000FF"/>
            </a:solidFill>
            <a:ln w="7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Slide Number Placeholder 1"/>
          <p:cNvSpPr txBox="1">
            <a:spLocks/>
          </p:cNvSpPr>
          <p:nvPr/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65</a:t>
            </a:fld>
            <a:endParaRPr lang="en-US" sz="10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33400" y="19050"/>
            <a:ext cx="8229600" cy="1047750"/>
          </a:xfrm>
        </p:spPr>
        <p:txBody>
          <a:bodyPr lIns="0" tIns="0" rIns="0" bIns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sz="3200" dirty="0" err="1">
                <a:solidFill>
                  <a:schemeClr val="tx1"/>
                </a:solidFill>
              </a:rPr>
              <a:t>Problems</a:t>
            </a:r>
            <a:r>
              <a:rPr lang="fr-FR" sz="3200" dirty="0">
                <a:solidFill>
                  <a:schemeClr val="tx1"/>
                </a:solidFill>
              </a:rPr>
              <a:t> </a:t>
            </a:r>
            <a:r>
              <a:rPr lang="fr-FR" sz="3200" dirty="0" err="1">
                <a:solidFill>
                  <a:schemeClr val="tx1"/>
                </a:solidFill>
              </a:rPr>
              <a:t>with</a:t>
            </a:r>
            <a:r>
              <a:rPr lang="fr-FR" sz="3200" dirty="0">
                <a:solidFill>
                  <a:schemeClr val="tx1"/>
                </a:solidFill>
              </a:rPr>
              <a:t> Harvard/ Von-Neumann</a:t>
            </a:r>
            <a:br>
              <a:rPr lang="fr-FR" sz="3200" dirty="0">
                <a:solidFill>
                  <a:schemeClr val="tx1"/>
                </a:solidFill>
              </a:rPr>
            </a:br>
            <a:r>
              <a:rPr lang="fr-FR" sz="3200" dirty="0">
                <a:solidFill>
                  <a:schemeClr val="tx1"/>
                </a:solidFill>
              </a:rPr>
              <a:t>Architectures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1143000" y="1600200"/>
            <a:ext cx="7416800" cy="4525963"/>
          </a:xfrm>
        </p:spPr>
        <p:txBody>
          <a:bodyPr lIns="0" tIns="0" rIns="0" bIns="0"/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Symbol" panose="05050102010706020507" pitchFamily="18" charset="2"/>
              <a:buChar char=""/>
            </a:pPr>
            <a:r>
              <a:rPr lang="en-US" sz="2600" dirty="0">
                <a:latin typeface="Calibri" panose="020F0502020204030204" pitchFamily="34" charset="0"/>
              </a:rPr>
              <a:t>The memory is assumed to be one large array of bytes</a:t>
            </a:r>
          </a:p>
          <a:p>
            <a:pPr lvl="1">
              <a:buSzPct val="100000"/>
              <a:buFont typeface="Symbol" panose="05050102010706020507" pitchFamily="18" charset="2"/>
              <a:buChar char=""/>
            </a:pPr>
            <a:r>
              <a:rPr lang="en-US" sz="2000" dirty="0">
                <a:latin typeface="Calibri" panose="020F0502020204030204" pitchFamily="34" charset="0"/>
              </a:rPr>
              <a:t>It is very </a:t>
            </a:r>
            <a:r>
              <a:rPr lang="en-US" sz="2000" dirty="0" err="1">
                <a:latin typeface="Calibri" panose="020F0502020204030204" pitchFamily="34" charset="0"/>
              </a:rPr>
              <a:t>very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</a:rPr>
              <a:t>slow</a:t>
            </a:r>
          </a:p>
          <a:p>
            <a:pPr lvl="1">
              <a:buFont typeface="Symbol" panose="05050102010706020507" pitchFamily="18" charset="2"/>
              <a:buChar char=""/>
            </a:pPr>
            <a:endParaRPr lang="en-US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lvl="1">
              <a:buSzPct val="100000"/>
              <a:buFont typeface="Symbol" panose="05050102010706020507" pitchFamily="18" charset="2"/>
              <a:buChar char=""/>
            </a:pPr>
            <a:r>
              <a:rPr lang="en-US" dirty="0">
                <a:solidFill>
                  <a:srgbClr val="0000FF"/>
                </a:solidFill>
                <a:latin typeface="Calibri" panose="020F0502020204030204" pitchFamily="34" charset="0"/>
              </a:rPr>
              <a:t> Solution:</a:t>
            </a:r>
          </a:p>
          <a:p>
            <a:pPr lvl="2">
              <a:buFont typeface="Symbol" panose="05050102010706020507" pitchFamily="18" charset="2"/>
              <a:buChar char=""/>
            </a:pPr>
            <a:r>
              <a:rPr lang="en-US" dirty="0">
                <a:solidFill>
                  <a:srgbClr val="0000FF"/>
                </a:solidFill>
                <a:latin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</a:rPr>
              <a:t>Have a small array of named locations </a:t>
            </a:r>
            <a:r>
              <a:rPr lang="en-US" b="1" dirty="0">
                <a:solidFill>
                  <a:srgbClr val="FF3366"/>
                </a:solidFill>
                <a:latin typeface="Calibri" panose="020F0502020204030204" pitchFamily="34" charset="0"/>
              </a:rPr>
              <a:t>(registers)</a:t>
            </a:r>
            <a:r>
              <a:rPr lang="en-US" dirty="0">
                <a:latin typeface="Calibri" panose="020F0502020204030204" pitchFamily="34" charset="0"/>
              </a:rPr>
              <a:t> that can be used by instructions</a:t>
            </a:r>
          </a:p>
          <a:p>
            <a:pPr lvl="2">
              <a:buFont typeface="Symbol" panose="05050102010706020507" pitchFamily="18" charset="2"/>
              <a:buChar char=""/>
            </a:pPr>
            <a:r>
              <a:rPr lang="en-US" dirty="0">
                <a:latin typeface="Calibri" panose="020F0502020204030204" pitchFamily="34" charset="0"/>
              </a:rPr>
              <a:t>This small array is very fast  </a:t>
            </a:r>
          </a:p>
        </p:txBody>
      </p:sp>
      <p:sp>
        <p:nvSpPr>
          <p:cNvPr id="4" name="Freeform 3"/>
          <p:cNvSpPr/>
          <p:nvPr/>
        </p:nvSpPr>
        <p:spPr>
          <a:xfrm>
            <a:off x="1012800" y="2930880"/>
            <a:ext cx="7255800" cy="597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99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1800" b="1" i="0" u="none" strike="noStrike" kern="1200">
                <a:ln>
                  <a:noFill/>
                </a:ln>
                <a:solidFill>
                  <a:srgbClr val="DC2300"/>
                </a:solidFill>
                <a:latin typeface="Arial" pitchFamily="18"/>
                <a:ea typeface="Microsoft YaHei" pitchFamily="2"/>
                <a:cs typeface="Mangal" pitchFamily="2"/>
              </a:rPr>
              <a:t>General Rule: Larger is a structure, slower it 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lum/>
            <a:alphaModFix/>
          </a:blip>
          <a:srcRect/>
          <a:stretch>
            <a:fillRect/>
          </a:stretch>
        </p:blipFill>
        <p:spPr>
          <a:xfrm>
            <a:off x="1012800" y="2819400"/>
            <a:ext cx="858599" cy="82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5"/>
          <p:cNvSpPr/>
          <p:nvPr/>
        </p:nvSpPr>
        <p:spPr>
          <a:xfrm>
            <a:off x="1961040" y="5418240"/>
            <a:ext cx="6878160" cy="597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99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1800" b="1" i="0" u="none" strike="noStrike" kern="1200">
                <a:ln>
                  <a:noFill/>
                </a:ln>
                <a:solidFill>
                  <a:srgbClr val="DC2300"/>
                </a:solidFill>
                <a:latin typeface="Arial" pitchFamily="18"/>
                <a:ea typeface="Microsoft YaHei" pitchFamily="2"/>
                <a:cs typeface="Mangal" pitchFamily="2"/>
              </a:rPr>
              <a:t>Insight: Accesses exhibit locality (tend to use the same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1800" b="1" i="0" u="none" strike="noStrike" kern="1200">
                <a:ln>
                  <a:noFill/>
                </a:ln>
                <a:solidFill>
                  <a:srgbClr val="DC2300"/>
                </a:solidFill>
                <a:latin typeface="Arial" pitchFamily="18"/>
                <a:ea typeface="Microsoft YaHei" pitchFamily="2"/>
                <a:cs typeface="Mangal" pitchFamily="2"/>
              </a:rPr>
              <a:t>variables frequently in the same window of time)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lum/>
            <a:alphaModFix/>
          </a:blip>
          <a:srcRect/>
          <a:stretch>
            <a:fillRect/>
          </a:stretch>
        </p:blipFill>
        <p:spPr>
          <a:xfrm>
            <a:off x="906240" y="5100720"/>
            <a:ext cx="1366200" cy="114768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lide Number Placeholder 1"/>
          <p:cNvSpPr txBox="1">
            <a:spLocks/>
          </p:cNvSpPr>
          <p:nvPr/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66</a:t>
            </a:fld>
            <a:endParaRPr lang="en-US" sz="10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727200" y="130175"/>
            <a:ext cx="5588000" cy="936625"/>
          </a:xfrm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>
                <a:solidFill>
                  <a:schemeClr val="tx1"/>
                </a:solidFill>
              </a:rPr>
              <a:t>Uses of </a:t>
            </a:r>
            <a:r>
              <a:rPr lang="fr-FR" dirty="0" err="1">
                <a:solidFill>
                  <a:schemeClr val="tx1"/>
                </a:solidFill>
              </a:rPr>
              <a:t>Registers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0" y="1905000"/>
            <a:ext cx="8458200" cy="3200400"/>
          </a:xfrm>
        </p:spPr>
        <p:txBody>
          <a:bodyPr lIns="0" tIns="0" rIns="0" bIns="0">
            <a:no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Symbol" panose="05050102010706020507" pitchFamily="18" charset="2"/>
              <a:buChar char=""/>
            </a:pPr>
            <a:r>
              <a:rPr lang="en-US" sz="2600" dirty="0">
                <a:latin typeface="" pitchFamily="18"/>
              </a:rPr>
              <a:t>A </a:t>
            </a:r>
            <a:r>
              <a:rPr lang="en-US" sz="2600" dirty="0">
                <a:solidFill>
                  <a:srgbClr val="B84700"/>
                </a:solidFill>
                <a:latin typeface="" pitchFamily="18"/>
              </a:rPr>
              <a:t>CPU (Processor)</a:t>
            </a:r>
            <a:r>
              <a:rPr lang="en-US" sz="2600" dirty="0">
                <a:latin typeface="" pitchFamily="18"/>
              </a:rPr>
              <a:t> contains set of </a:t>
            </a:r>
            <a:r>
              <a:rPr lang="en-US" sz="2600" dirty="0">
                <a:solidFill>
                  <a:srgbClr val="FF3366"/>
                </a:solidFill>
                <a:latin typeface="" pitchFamily="18"/>
              </a:rPr>
              <a:t>registers</a:t>
            </a:r>
            <a:r>
              <a:rPr lang="en-US" sz="2600" dirty="0">
                <a:latin typeface="" pitchFamily="18"/>
              </a:rPr>
              <a:t> (16-64)</a:t>
            </a:r>
          </a:p>
          <a:p>
            <a:pPr lvl="0">
              <a:buSzPct val="100000"/>
              <a:buFont typeface="Symbol" panose="05050102010706020507" pitchFamily="18" charset="2"/>
              <a:buChar char=""/>
            </a:pPr>
            <a:r>
              <a:rPr lang="en-US" sz="2600" dirty="0">
                <a:latin typeface="" pitchFamily="18"/>
              </a:rPr>
              <a:t>These are named storage locations.</a:t>
            </a:r>
          </a:p>
          <a:p>
            <a:pPr lvl="0">
              <a:buSzPct val="100000"/>
              <a:buFont typeface="Symbol" panose="05050102010706020507" pitchFamily="18" charset="2"/>
              <a:buChar char=""/>
            </a:pPr>
            <a:r>
              <a:rPr lang="en-US" sz="2600" dirty="0">
                <a:latin typeface="" pitchFamily="18"/>
              </a:rPr>
              <a:t>Typically values are </a:t>
            </a:r>
            <a:r>
              <a:rPr lang="en-US" sz="2600" dirty="0">
                <a:solidFill>
                  <a:srgbClr val="0066CC"/>
                </a:solidFill>
                <a:latin typeface="" pitchFamily="18"/>
              </a:rPr>
              <a:t>loaded</a:t>
            </a:r>
            <a:r>
              <a:rPr lang="en-US" sz="2600" dirty="0">
                <a:latin typeface="" pitchFamily="18"/>
              </a:rPr>
              <a:t> from memory to registers.</a:t>
            </a:r>
          </a:p>
          <a:p>
            <a:pPr lvl="0">
              <a:buSzPct val="100000"/>
              <a:buFont typeface="Symbol" panose="05050102010706020507" pitchFamily="18" charset="2"/>
              <a:buChar char=""/>
            </a:pPr>
            <a:r>
              <a:rPr lang="en-US" sz="2600" dirty="0">
                <a:latin typeface="" pitchFamily="18"/>
              </a:rPr>
              <a:t>Arithmetic/logical instructions use registers as input operands</a:t>
            </a:r>
          </a:p>
          <a:p>
            <a:pPr lvl="0">
              <a:buSzPct val="100000"/>
              <a:buFont typeface="Symbol" panose="05050102010706020507" pitchFamily="18" charset="2"/>
              <a:buChar char=""/>
            </a:pPr>
            <a:r>
              <a:rPr lang="en-US" sz="2600" dirty="0">
                <a:latin typeface="" pitchFamily="18"/>
              </a:rPr>
              <a:t>Finally, data is </a:t>
            </a:r>
            <a:r>
              <a:rPr lang="en-US" sz="2600" dirty="0">
                <a:solidFill>
                  <a:srgbClr val="00AE00"/>
                </a:solidFill>
                <a:latin typeface="" pitchFamily="18"/>
              </a:rPr>
              <a:t>stored</a:t>
            </a:r>
            <a:r>
              <a:rPr lang="en-US" sz="2600" dirty="0">
                <a:latin typeface="" pitchFamily="18"/>
              </a:rPr>
              <a:t> back into their memory locations.</a:t>
            </a:r>
          </a:p>
        </p:txBody>
      </p:sp>
      <p:sp>
        <p:nvSpPr>
          <p:cNvPr id="5" name="Slide Number Placeholder 1"/>
          <p:cNvSpPr txBox="1">
            <a:spLocks/>
          </p:cNvSpPr>
          <p:nvPr/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67</a:t>
            </a:fld>
            <a:endParaRPr lang="en-US" sz="10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228600"/>
            <a:ext cx="8839200" cy="1047750"/>
          </a:xfrm>
        </p:spPr>
        <p:txBody>
          <a:bodyPr lIns="0" tIns="0" rIns="0" bIns="0" anchor="ctr">
            <a:normAutofit fontScale="90000"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 err="1">
                <a:solidFill>
                  <a:schemeClr val="tx1"/>
                </a:solidFill>
              </a:rPr>
              <a:t>Example</a:t>
            </a:r>
            <a:r>
              <a:rPr lang="fr-FR" dirty="0">
                <a:solidFill>
                  <a:schemeClr val="tx1"/>
                </a:solidFill>
              </a:rPr>
              <a:t> of a Program in Machine </a:t>
            </a:r>
            <a:r>
              <a:rPr lang="fr-FR" dirty="0" err="1">
                <a:solidFill>
                  <a:schemeClr val="tx1"/>
                </a:solidFill>
              </a:rPr>
              <a:t>Language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with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Registers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0" y="4148138"/>
            <a:ext cx="7416800" cy="1414462"/>
          </a:xfrm>
        </p:spPr>
        <p:txBody>
          <a:bodyPr lIns="0" tIns="0" rIns="0" bIns="0"/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Symbol" panose="05050102010706020507" pitchFamily="18" charset="2"/>
              <a:buChar char=""/>
            </a:pPr>
            <a:r>
              <a:rPr lang="en-US" sz="2600" dirty="0">
                <a:latin typeface="" pitchFamily="18"/>
              </a:rPr>
              <a:t>r1, r2, and r3, are registers</a:t>
            </a:r>
          </a:p>
          <a:p>
            <a:pPr lvl="0">
              <a:buSzPct val="100000"/>
              <a:buFont typeface="Symbol" panose="05050102010706020507" pitchFamily="18" charset="2"/>
              <a:buChar char=""/>
            </a:pPr>
            <a:r>
              <a:rPr lang="en-US" sz="2600" dirty="0" err="1">
                <a:latin typeface="" pitchFamily="18"/>
              </a:rPr>
              <a:t>mem</a:t>
            </a:r>
            <a:r>
              <a:rPr lang="en-US" sz="2600" dirty="0">
                <a:latin typeface="" pitchFamily="18"/>
              </a:rPr>
              <a:t> → array of bytes representing memory</a:t>
            </a:r>
          </a:p>
        </p:txBody>
      </p:sp>
      <p:sp>
        <p:nvSpPr>
          <p:cNvPr id="7" name="Rectangle 6"/>
          <p:cNvSpPr/>
          <p:nvPr/>
        </p:nvSpPr>
        <p:spPr>
          <a:xfrm>
            <a:off x="2151742" y="2209800"/>
            <a:ext cx="48586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1: r1 = mem[b] // load b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2: r2 = mem[c] // load c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3: r3 = r1 + r2 // add b and c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4: mem[a] = r3 // save the result</a:t>
            </a:r>
          </a:p>
        </p:txBody>
      </p:sp>
      <p:sp>
        <p:nvSpPr>
          <p:cNvPr id="6" name="Slide Number Placeholder 1"/>
          <p:cNvSpPr txBox="1">
            <a:spLocks/>
          </p:cNvSpPr>
          <p:nvPr/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68</a:t>
            </a:fld>
            <a:endParaRPr lang="en-US" sz="10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609600" y="152400"/>
            <a:ext cx="7416800" cy="936625"/>
          </a:xfrm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>
                <a:solidFill>
                  <a:schemeClr val="tx1"/>
                </a:solidFill>
              </a:rPr>
              <a:t>Machine </a:t>
            </a:r>
            <a:r>
              <a:rPr lang="fr-FR" dirty="0" err="1">
                <a:solidFill>
                  <a:schemeClr val="tx1"/>
                </a:solidFill>
              </a:rPr>
              <a:t>with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Registers</a:t>
            </a:r>
            <a:endParaRPr lang="fr-FR" dirty="0">
              <a:solidFill>
                <a:schemeClr val="tx1"/>
              </a:solidFill>
            </a:endParaRPr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801687" y="2133600"/>
            <a:ext cx="7580313" cy="2806700"/>
            <a:chOff x="864" y="1344"/>
            <a:chExt cx="4775" cy="1768"/>
          </a:xfrm>
        </p:grpSpPr>
        <p:sp>
          <p:nvSpPr>
            <p:cNvPr id="8" name="AutoShape 3"/>
            <p:cNvSpPr>
              <a:spLocks noChangeAspect="1" noChangeArrowheads="1" noTextEdit="1"/>
            </p:cNvSpPr>
            <p:nvPr/>
          </p:nvSpPr>
          <p:spPr bwMode="auto">
            <a:xfrm>
              <a:off x="864" y="1385"/>
              <a:ext cx="4723" cy="1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2180" y="1637"/>
              <a:ext cx="2101" cy="1432"/>
            </a:xfrm>
            <a:prstGeom prst="rect">
              <a:avLst/>
            </a:prstGeom>
            <a:solidFill>
              <a:srgbClr val="FFE6D5"/>
            </a:solidFill>
            <a:ln w="1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903" y="2424"/>
              <a:ext cx="743" cy="577"/>
            </a:xfrm>
            <a:prstGeom prst="rect">
              <a:avLst/>
            </a:prstGeom>
            <a:solidFill>
              <a:srgbClr val="D5F6FF"/>
            </a:solidFill>
            <a:ln w="11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3176" y="2468"/>
              <a:ext cx="934" cy="454"/>
            </a:xfrm>
            <a:custGeom>
              <a:avLst/>
              <a:gdLst>
                <a:gd name="T0" fmla="*/ 461 w 1904"/>
                <a:gd name="T1" fmla="*/ 0 h 922"/>
                <a:gd name="T2" fmla="*/ 1443 w 1904"/>
                <a:gd name="T3" fmla="*/ 0 h 922"/>
                <a:gd name="T4" fmla="*/ 1904 w 1904"/>
                <a:gd name="T5" fmla="*/ 461 h 922"/>
                <a:gd name="T6" fmla="*/ 1443 w 1904"/>
                <a:gd name="T7" fmla="*/ 922 h 922"/>
                <a:gd name="T8" fmla="*/ 461 w 1904"/>
                <a:gd name="T9" fmla="*/ 922 h 922"/>
                <a:gd name="T10" fmla="*/ 0 w 1904"/>
                <a:gd name="T11" fmla="*/ 461 h 922"/>
                <a:gd name="T12" fmla="*/ 461 w 1904"/>
                <a:gd name="T13" fmla="*/ 0 h 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04" h="922">
                  <a:moveTo>
                    <a:pt x="461" y="0"/>
                  </a:moveTo>
                  <a:lnTo>
                    <a:pt x="1443" y="0"/>
                  </a:lnTo>
                  <a:cubicBezTo>
                    <a:pt x="1698" y="0"/>
                    <a:pt x="1904" y="206"/>
                    <a:pt x="1904" y="461"/>
                  </a:cubicBezTo>
                  <a:cubicBezTo>
                    <a:pt x="1904" y="717"/>
                    <a:pt x="1698" y="922"/>
                    <a:pt x="1443" y="922"/>
                  </a:cubicBezTo>
                  <a:lnTo>
                    <a:pt x="461" y="922"/>
                  </a:lnTo>
                  <a:cubicBezTo>
                    <a:pt x="206" y="922"/>
                    <a:pt x="0" y="717"/>
                    <a:pt x="0" y="461"/>
                  </a:cubicBezTo>
                  <a:cubicBezTo>
                    <a:pt x="0" y="206"/>
                    <a:pt x="206" y="0"/>
                    <a:pt x="461" y="0"/>
                  </a:cubicBezTo>
                  <a:close/>
                </a:path>
              </a:pathLst>
            </a:custGeom>
            <a:solidFill>
              <a:srgbClr val="F4D7E3"/>
            </a:solidFill>
            <a:ln w="11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2962" y="1344"/>
              <a:ext cx="632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CPU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3231" y="2526"/>
              <a:ext cx="823" cy="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Control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3379" y="1925"/>
              <a:ext cx="516" cy="275"/>
            </a:xfrm>
            <a:custGeom>
              <a:avLst/>
              <a:gdLst>
                <a:gd name="T0" fmla="*/ 279 w 1051"/>
                <a:gd name="T1" fmla="*/ 0 h 558"/>
                <a:gd name="T2" fmla="*/ 772 w 1051"/>
                <a:gd name="T3" fmla="*/ 0 h 558"/>
                <a:gd name="T4" fmla="*/ 1051 w 1051"/>
                <a:gd name="T5" fmla="*/ 279 h 558"/>
                <a:gd name="T6" fmla="*/ 772 w 1051"/>
                <a:gd name="T7" fmla="*/ 558 h 558"/>
                <a:gd name="T8" fmla="*/ 279 w 1051"/>
                <a:gd name="T9" fmla="*/ 558 h 558"/>
                <a:gd name="T10" fmla="*/ 0 w 1051"/>
                <a:gd name="T11" fmla="*/ 279 h 558"/>
                <a:gd name="T12" fmla="*/ 279 w 1051"/>
                <a:gd name="T13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1" h="558">
                  <a:moveTo>
                    <a:pt x="279" y="0"/>
                  </a:moveTo>
                  <a:lnTo>
                    <a:pt x="772" y="0"/>
                  </a:lnTo>
                  <a:cubicBezTo>
                    <a:pt x="927" y="0"/>
                    <a:pt x="1051" y="125"/>
                    <a:pt x="1051" y="279"/>
                  </a:cubicBezTo>
                  <a:cubicBezTo>
                    <a:pt x="1051" y="434"/>
                    <a:pt x="927" y="558"/>
                    <a:pt x="772" y="558"/>
                  </a:cubicBezTo>
                  <a:lnTo>
                    <a:pt x="279" y="558"/>
                  </a:lnTo>
                  <a:cubicBezTo>
                    <a:pt x="124" y="558"/>
                    <a:pt x="0" y="434"/>
                    <a:pt x="0" y="279"/>
                  </a:cubicBezTo>
                  <a:cubicBezTo>
                    <a:pt x="0" y="125"/>
                    <a:pt x="124" y="0"/>
                    <a:pt x="279" y="0"/>
                  </a:cubicBezTo>
                  <a:close/>
                </a:path>
              </a:pathLst>
            </a:custGeom>
            <a:solidFill>
              <a:srgbClr val="F4D7E3"/>
            </a:solidFill>
            <a:ln w="6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1"/>
            <p:cNvSpPr>
              <a:spLocks noChangeArrowheads="1"/>
            </p:cNvSpPr>
            <p:nvPr/>
          </p:nvSpPr>
          <p:spPr bwMode="auto">
            <a:xfrm>
              <a:off x="3509" y="2002"/>
              <a:ext cx="344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ALU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6" name="Rectangle 12"/>
            <p:cNvSpPr>
              <a:spLocks noChangeArrowheads="1"/>
            </p:cNvSpPr>
            <p:nvPr/>
          </p:nvSpPr>
          <p:spPr bwMode="auto">
            <a:xfrm>
              <a:off x="910" y="2607"/>
              <a:ext cx="7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9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  Memory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4790" y="2434"/>
              <a:ext cx="768" cy="513"/>
            </a:xfrm>
            <a:custGeom>
              <a:avLst/>
              <a:gdLst>
                <a:gd name="T0" fmla="*/ 13 w 1566"/>
                <a:gd name="T1" fmla="*/ 0 h 1043"/>
                <a:gd name="T2" fmla="*/ 1554 w 1566"/>
                <a:gd name="T3" fmla="*/ 0 h 1043"/>
                <a:gd name="T4" fmla="*/ 1566 w 1566"/>
                <a:gd name="T5" fmla="*/ 13 h 1043"/>
                <a:gd name="T6" fmla="*/ 1566 w 1566"/>
                <a:gd name="T7" fmla="*/ 1030 h 1043"/>
                <a:gd name="T8" fmla="*/ 1554 w 1566"/>
                <a:gd name="T9" fmla="*/ 1043 h 1043"/>
                <a:gd name="T10" fmla="*/ 13 w 1566"/>
                <a:gd name="T11" fmla="*/ 1043 h 1043"/>
                <a:gd name="T12" fmla="*/ 0 w 1566"/>
                <a:gd name="T13" fmla="*/ 1030 h 1043"/>
                <a:gd name="T14" fmla="*/ 0 w 1566"/>
                <a:gd name="T15" fmla="*/ 13 h 1043"/>
                <a:gd name="T16" fmla="*/ 13 w 1566"/>
                <a:gd name="T17" fmla="*/ 0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66" h="1043">
                  <a:moveTo>
                    <a:pt x="13" y="0"/>
                  </a:moveTo>
                  <a:lnTo>
                    <a:pt x="1554" y="0"/>
                  </a:lnTo>
                  <a:cubicBezTo>
                    <a:pt x="1561" y="0"/>
                    <a:pt x="1566" y="5"/>
                    <a:pt x="1566" y="13"/>
                  </a:cubicBezTo>
                  <a:lnTo>
                    <a:pt x="1566" y="1030"/>
                  </a:lnTo>
                  <a:cubicBezTo>
                    <a:pt x="1566" y="1037"/>
                    <a:pt x="1561" y="1043"/>
                    <a:pt x="1554" y="1043"/>
                  </a:cubicBezTo>
                  <a:lnTo>
                    <a:pt x="13" y="1043"/>
                  </a:lnTo>
                  <a:cubicBezTo>
                    <a:pt x="6" y="1043"/>
                    <a:pt x="0" y="1037"/>
                    <a:pt x="0" y="1030"/>
                  </a:cubicBezTo>
                  <a:lnTo>
                    <a:pt x="0" y="13"/>
                  </a:lnTo>
                  <a:cubicBezTo>
                    <a:pt x="0" y="5"/>
                    <a:pt x="6" y="0"/>
                    <a:pt x="13" y="0"/>
                  </a:cubicBezTo>
                  <a:close/>
                </a:path>
              </a:pathLst>
            </a:custGeom>
            <a:solidFill>
              <a:srgbClr val="F4D7E3"/>
            </a:solidFill>
            <a:ln w="11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4"/>
            <p:cNvSpPr>
              <a:spLocks noChangeArrowheads="1"/>
            </p:cNvSpPr>
            <p:nvPr/>
          </p:nvSpPr>
          <p:spPr bwMode="auto">
            <a:xfrm>
              <a:off x="4810" y="2589"/>
              <a:ext cx="829" cy="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I/O devices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4115" y="2615"/>
              <a:ext cx="646" cy="165"/>
            </a:xfrm>
            <a:custGeom>
              <a:avLst/>
              <a:gdLst>
                <a:gd name="T0" fmla="*/ 0 w 1317"/>
                <a:gd name="T1" fmla="*/ 164 h 337"/>
                <a:gd name="T2" fmla="*/ 222 w 1317"/>
                <a:gd name="T3" fmla="*/ 337 h 337"/>
                <a:gd name="T4" fmla="*/ 222 w 1317"/>
                <a:gd name="T5" fmla="*/ 250 h 337"/>
                <a:gd name="T6" fmla="*/ 1082 w 1317"/>
                <a:gd name="T7" fmla="*/ 250 h 337"/>
                <a:gd name="T8" fmla="*/ 1082 w 1317"/>
                <a:gd name="T9" fmla="*/ 337 h 337"/>
                <a:gd name="T10" fmla="*/ 1317 w 1317"/>
                <a:gd name="T11" fmla="*/ 171 h 337"/>
                <a:gd name="T12" fmla="*/ 1098 w 1317"/>
                <a:gd name="T13" fmla="*/ 16 h 337"/>
                <a:gd name="T14" fmla="*/ 1098 w 1317"/>
                <a:gd name="T15" fmla="*/ 94 h 337"/>
                <a:gd name="T16" fmla="*/ 232 w 1317"/>
                <a:gd name="T17" fmla="*/ 94 h 337"/>
                <a:gd name="T18" fmla="*/ 232 w 1317"/>
                <a:gd name="T19" fmla="*/ 0 h 337"/>
                <a:gd name="T20" fmla="*/ 0 w 1317"/>
                <a:gd name="T21" fmla="*/ 164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17" h="337">
                  <a:moveTo>
                    <a:pt x="0" y="164"/>
                  </a:moveTo>
                  <a:lnTo>
                    <a:pt x="222" y="337"/>
                  </a:lnTo>
                  <a:lnTo>
                    <a:pt x="222" y="250"/>
                  </a:lnTo>
                  <a:lnTo>
                    <a:pt x="1082" y="250"/>
                  </a:lnTo>
                  <a:lnTo>
                    <a:pt x="1082" y="337"/>
                  </a:lnTo>
                  <a:lnTo>
                    <a:pt x="1317" y="171"/>
                  </a:lnTo>
                  <a:lnTo>
                    <a:pt x="1098" y="16"/>
                  </a:lnTo>
                  <a:lnTo>
                    <a:pt x="1098" y="94"/>
                  </a:lnTo>
                  <a:lnTo>
                    <a:pt x="232" y="94"/>
                  </a:lnTo>
                  <a:lnTo>
                    <a:pt x="232" y="0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FF"/>
            </a:solidFill>
            <a:ln w="9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1643" y="2624"/>
              <a:ext cx="531" cy="166"/>
            </a:xfrm>
            <a:custGeom>
              <a:avLst/>
              <a:gdLst>
                <a:gd name="T0" fmla="*/ 0 w 1083"/>
                <a:gd name="T1" fmla="*/ 164 h 337"/>
                <a:gd name="T2" fmla="*/ 183 w 1083"/>
                <a:gd name="T3" fmla="*/ 337 h 337"/>
                <a:gd name="T4" fmla="*/ 183 w 1083"/>
                <a:gd name="T5" fmla="*/ 251 h 337"/>
                <a:gd name="T6" fmla="*/ 890 w 1083"/>
                <a:gd name="T7" fmla="*/ 251 h 337"/>
                <a:gd name="T8" fmla="*/ 890 w 1083"/>
                <a:gd name="T9" fmla="*/ 337 h 337"/>
                <a:gd name="T10" fmla="*/ 1083 w 1083"/>
                <a:gd name="T11" fmla="*/ 171 h 337"/>
                <a:gd name="T12" fmla="*/ 903 w 1083"/>
                <a:gd name="T13" fmla="*/ 16 h 337"/>
                <a:gd name="T14" fmla="*/ 903 w 1083"/>
                <a:gd name="T15" fmla="*/ 95 h 337"/>
                <a:gd name="T16" fmla="*/ 191 w 1083"/>
                <a:gd name="T17" fmla="*/ 95 h 337"/>
                <a:gd name="T18" fmla="*/ 191 w 1083"/>
                <a:gd name="T19" fmla="*/ 0 h 337"/>
                <a:gd name="T20" fmla="*/ 0 w 1083"/>
                <a:gd name="T21" fmla="*/ 164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3" h="337">
                  <a:moveTo>
                    <a:pt x="0" y="164"/>
                  </a:moveTo>
                  <a:lnTo>
                    <a:pt x="183" y="337"/>
                  </a:lnTo>
                  <a:lnTo>
                    <a:pt x="183" y="251"/>
                  </a:lnTo>
                  <a:lnTo>
                    <a:pt x="890" y="251"/>
                  </a:lnTo>
                  <a:lnTo>
                    <a:pt x="890" y="337"/>
                  </a:lnTo>
                  <a:lnTo>
                    <a:pt x="1083" y="171"/>
                  </a:lnTo>
                  <a:lnTo>
                    <a:pt x="903" y="16"/>
                  </a:lnTo>
                  <a:lnTo>
                    <a:pt x="903" y="95"/>
                  </a:lnTo>
                  <a:lnTo>
                    <a:pt x="191" y="95"/>
                  </a:lnTo>
                  <a:lnTo>
                    <a:pt x="191" y="0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FF"/>
            </a:solidFill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3546" y="2202"/>
              <a:ext cx="165" cy="271"/>
            </a:xfrm>
            <a:custGeom>
              <a:avLst/>
              <a:gdLst>
                <a:gd name="T0" fmla="*/ 172 w 337"/>
                <a:gd name="T1" fmla="*/ 0 h 552"/>
                <a:gd name="T2" fmla="*/ 0 w 337"/>
                <a:gd name="T3" fmla="*/ 92 h 552"/>
                <a:gd name="T4" fmla="*/ 87 w 337"/>
                <a:gd name="T5" fmla="*/ 92 h 552"/>
                <a:gd name="T6" fmla="*/ 88 w 337"/>
                <a:gd name="T7" fmla="*/ 453 h 552"/>
                <a:gd name="T8" fmla="*/ 2 w 337"/>
                <a:gd name="T9" fmla="*/ 452 h 552"/>
                <a:gd name="T10" fmla="*/ 168 w 337"/>
                <a:gd name="T11" fmla="*/ 552 h 552"/>
                <a:gd name="T12" fmla="*/ 323 w 337"/>
                <a:gd name="T13" fmla="*/ 462 h 552"/>
                <a:gd name="T14" fmla="*/ 244 w 337"/>
                <a:gd name="T15" fmla="*/ 461 h 552"/>
                <a:gd name="T16" fmla="*/ 243 w 337"/>
                <a:gd name="T17" fmla="*/ 98 h 552"/>
                <a:gd name="T18" fmla="*/ 337 w 337"/>
                <a:gd name="T19" fmla="*/ 99 h 552"/>
                <a:gd name="T20" fmla="*/ 172 w 337"/>
                <a:gd name="T21" fmla="*/ 0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7" h="552">
                  <a:moveTo>
                    <a:pt x="172" y="0"/>
                  </a:moveTo>
                  <a:lnTo>
                    <a:pt x="0" y="92"/>
                  </a:lnTo>
                  <a:lnTo>
                    <a:pt x="87" y="92"/>
                  </a:lnTo>
                  <a:lnTo>
                    <a:pt x="88" y="453"/>
                  </a:lnTo>
                  <a:lnTo>
                    <a:pt x="2" y="452"/>
                  </a:lnTo>
                  <a:lnTo>
                    <a:pt x="168" y="552"/>
                  </a:lnTo>
                  <a:lnTo>
                    <a:pt x="323" y="462"/>
                  </a:lnTo>
                  <a:lnTo>
                    <a:pt x="244" y="461"/>
                  </a:lnTo>
                  <a:lnTo>
                    <a:pt x="243" y="98"/>
                  </a:lnTo>
                  <a:lnTo>
                    <a:pt x="337" y="99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0000FF"/>
            </a:solidFill>
            <a:ln w="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2372" y="1864"/>
              <a:ext cx="484" cy="665"/>
            </a:xfrm>
            <a:custGeom>
              <a:avLst/>
              <a:gdLst>
                <a:gd name="T0" fmla="*/ 13 w 988"/>
                <a:gd name="T1" fmla="*/ 0 h 1351"/>
                <a:gd name="T2" fmla="*/ 975 w 988"/>
                <a:gd name="T3" fmla="*/ 0 h 1351"/>
                <a:gd name="T4" fmla="*/ 988 w 988"/>
                <a:gd name="T5" fmla="*/ 13 h 1351"/>
                <a:gd name="T6" fmla="*/ 988 w 988"/>
                <a:gd name="T7" fmla="*/ 1338 h 1351"/>
                <a:gd name="T8" fmla="*/ 975 w 988"/>
                <a:gd name="T9" fmla="*/ 1351 h 1351"/>
                <a:gd name="T10" fmla="*/ 13 w 988"/>
                <a:gd name="T11" fmla="*/ 1351 h 1351"/>
                <a:gd name="T12" fmla="*/ 0 w 988"/>
                <a:gd name="T13" fmla="*/ 1338 h 1351"/>
                <a:gd name="T14" fmla="*/ 0 w 988"/>
                <a:gd name="T15" fmla="*/ 13 h 1351"/>
                <a:gd name="T16" fmla="*/ 13 w 988"/>
                <a:gd name="T17" fmla="*/ 0 h 1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8" h="1351">
                  <a:moveTo>
                    <a:pt x="13" y="0"/>
                  </a:moveTo>
                  <a:lnTo>
                    <a:pt x="975" y="0"/>
                  </a:lnTo>
                  <a:cubicBezTo>
                    <a:pt x="982" y="0"/>
                    <a:pt x="988" y="6"/>
                    <a:pt x="988" y="13"/>
                  </a:cubicBezTo>
                  <a:lnTo>
                    <a:pt x="988" y="1338"/>
                  </a:lnTo>
                  <a:cubicBezTo>
                    <a:pt x="988" y="1345"/>
                    <a:pt x="982" y="1351"/>
                    <a:pt x="975" y="1351"/>
                  </a:cubicBezTo>
                  <a:lnTo>
                    <a:pt x="13" y="1351"/>
                  </a:lnTo>
                  <a:cubicBezTo>
                    <a:pt x="6" y="1351"/>
                    <a:pt x="0" y="1345"/>
                    <a:pt x="0" y="1338"/>
                  </a:cubicBezTo>
                  <a:lnTo>
                    <a:pt x="0" y="13"/>
                  </a:lnTo>
                  <a:cubicBezTo>
                    <a:pt x="0" y="6"/>
                    <a:pt x="6" y="0"/>
                    <a:pt x="13" y="0"/>
                  </a:cubicBezTo>
                  <a:close/>
                </a:path>
              </a:pathLst>
            </a:custGeom>
            <a:solidFill>
              <a:srgbClr val="F8F2ED"/>
            </a:solidFill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2409" y="1919"/>
              <a:ext cx="409" cy="133"/>
            </a:xfrm>
            <a:custGeom>
              <a:avLst/>
              <a:gdLst>
                <a:gd name="T0" fmla="*/ 14 w 834"/>
                <a:gd name="T1" fmla="*/ 0 h 270"/>
                <a:gd name="T2" fmla="*/ 820 w 834"/>
                <a:gd name="T3" fmla="*/ 0 h 270"/>
                <a:gd name="T4" fmla="*/ 834 w 834"/>
                <a:gd name="T5" fmla="*/ 14 h 270"/>
                <a:gd name="T6" fmla="*/ 834 w 834"/>
                <a:gd name="T7" fmla="*/ 256 h 270"/>
                <a:gd name="T8" fmla="*/ 820 w 834"/>
                <a:gd name="T9" fmla="*/ 270 h 270"/>
                <a:gd name="T10" fmla="*/ 14 w 834"/>
                <a:gd name="T11" fmla="*/ 270 h 270"/>
                <a:gd name="T12" fmla="*/ 0 w 834"/>
                <a:gd name="T13" fmla="*/ 256 h 270"/>
                <a:gd name="T14" fmla="*/ 0 w 834"/>
                <a:gd name="T15" fmla="*/ 14 h 270"/>
                <a:gd name="T16" fmla="*/ 14 w 834"/>
                <a:gd name="T1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4" h="270">
                  <a:moveTo>
                    <a:pt x="14" y="0"/>
                  </a:moveTo>
                  <a:lnTo>
                    <a:pt x="820" y="0"/>
                  </a:lnTo>
                  <a:cubicBezTo>
                    <a:pt x="828" y="0"/>
                    <a:pt x="834" y="6"/>
                    <a:pt x="834" y="14"/>
                  </a:cubicBezTo>
                  <a:lnTo>
                    <a:pt x="834" y="256"/>
                  </a:lnTo>
                  <a:cubicBezTo>
                    <a:pt x="834" y="264"/>
                    <a:pt x="828" y="270"/>
                    <a:pt x="820" y="270"/>
                  </a:cubicBezTo>
                  <a:lnTo>
                    <a:pt x="14" y="270"/>
                  </a:lnTo>
                  <a:cubicBezTo>
                    <a:pt x="6" y="270"/>
                    <a:pt x="0" y="264"/>
                    <a:pt x="0" y="256"/>
                  </a:cubicBezTo>
                  <a:lnTo>
                    <a:pt x="0" y="14"/>
                  </a:lnTo>
                  <a:cubicBezTo>
                    <a:pt x="0" y="6"/>
                    <a:pt x="6" y="0"/>
                    <a:pt x="14" y="0"/>
                  </a:cubicBezTo>
                  <a:close/>
                </a:path>
              </a:pathLst>
            </a:custGeom>
            <a:solidFill>
              <a:srgbClr val="E2C9B5"/>
            </a:solidFill>
            <a:ln w="9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2409" y="2064"/>
              <a:ext cx="409" cy="133"/>
            </a:xfrm>
            <a:custGeom>
              <a:avLst/>
              <a:gdLst>
                <a:gd name="T0" fmla="*/ 14 w 834"/>
                <a:gd name="T1" fmla="*/ 0 h 270"/>
                <a:gd name="T2" fmla="*/ 820 w 834"/>
                <a:gd name="T3" fmla="*/ 0 h 270"/>
                <a:gd name="T4" fmla="*/ 834 w 834"/>
                <a:gd name="T5" fmla="*/ 14 h 270"/>
                <a:gd name="T6" fmla="*/ 834 w 834"/>
                <a:gd name="T7" fmla="*/ 256 h 270"/>
                <a:gd name="T8" fmla="*/ 820 w 834"/>
                <a:gd name="T9" fmla="*/ 270 h 270"/>
                <a:gd name="T10" fmla="*/ 14 w 834"/>
                <a:gd name="T11" fmla="*/ 270 h 270"/>
                <a:gd name="T12" fmla="*/ 0 w 834"/>
                <a:gd name="T13" fmla="*/ 256 h 270"/>
                <a:gd name="T14" fmla="*/ 0 w 834"/>
                <a:gd name="T15" fmla="*/ 14 h 270"/>
                <a:gd name="T16" fmla="*/ 14 w 834"/>
                <a:gd name="T1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4" h="270">
                  <a:moveTo>
                    <a:pt x="14" y="0"/>
                  </a:moveTo>
                  <a:lnTo>
                    <a:pt x="820" y="0"/>
                  </a:lnTo>
                  <a:cubicBezTo>
                    <a:pt x="828" y="0"/>
                    <a:pt x="834" y="6"/>
                    <a:pt x="834" y="14"/>
                  </a:cubicBezTo>
                  <a:lnTo>
                    <a:pt x="834" y="256"/>
                  </a:lnTo>
                  <a:cubicBezTo>
                    <a:pt x="834" y="263"/>
                    <a:pt x="828" y="270"/>
                    <a:pt x="820" y="270"/>
                  </a:cubicBezTo>
                  <a:lnTo>
                    <a:pt x="14" y="270"/>
                  </a:lnTo>
                  <a:cubicBezTo>
                    <a:pt x="6" y="270"/>
                    <a:pt x="0" y="263"/>
                    <a:pt x="0" y="256"/>
                  </a:cubicBezTo>
                  <a:lnTo>
                    <a:pt x="0" y="14"/>
                  </a:lnTo>
                  <a:cubicBezTo>
                    <a:pt x="0" y="6"/>
                    <a:pt x="6" y="0"/>
                    <a:pt x="14" y="0"/>
                  </a:cubicBezTo>
                  <a:close/>
                </a:path>
              </a:pathLst>
            </a:custGeom>
            <a:solidFill>
              <a:srgbClr val="E2C9B5"/>
            </a:solidFill>
            <a:ln w="9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1"/>
            <p:cNvSpPr>
              <a:spLocks/>
            </p:cNvSpPr>
            <p:nvPr/>
          </p:nvSpPr>
          <p:spPr bwMode="auto">
            <a:xfrm>
              <a:off x="2409" y="2209"/>
              <a:ext cx="409" cy="133"/>
            </a:xfrm>
            <a:custGeom>
              <a:avLst/>
              <a:gdLst>
                <a:gd name="T0" fmla="*/ 14 w 834"/>
                <a:gd name="T1" fmla="*/ 0 h 270"/>
                <a:gd name="T2" fmla="*/ 820 w 834"/>
                <a:gd name="T3" fmla="*/ 0 h 270"/>
                <a:gd name="T4" fmla="*/ 834 w 834"/>
                <a:gd name="T5" fmla="*/ 14 h 270"/>
                <a:gd name="T6" fmla="*/ 834 w 834"/>
                <a:gd name="T7" fmla="*/ 256 h 270"/>
                <a:gd name="T8" fmla="*/ 820 w 834"/>
                <a:gd name="T9" fmla="*/ 270 h 270"/>
                <a:gd name="T10" fmla="*/ 14 w 834"/>
                <a:gd name="T11" fmla="*/ 270 h 270"/>
                <a:gd name="T12" fmla="*/ 0 w 834"/>
                <a:gd name="T13" fmla="*/ 256 h 270"/>
                <a:gd name="T14" fmla="*/ 0 w 834"/>
                <a:gd name="T15" fmla="*/ 14 h 270"/>
                <a:gd name="T16" fmla="*/ 14 w 834"/>
                <a:gd name="T1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4" h="270">
                  <a:moveTo>
                    <a:pt x="14" y="0"/>
                  </a:moveTo>
                  <a:lnTo>
                    <a:pt x="820" y="0"/>
                  </a:lnTo>
                  <a:cubicBezTo>
                    <a:pt x="828" y="0"/>
                    <a:pt x="834" y="6"/>
                    <a:pt x="834" y="14"/>
                  </a:cubicBezTo>
                  <a:lnTo>
                    <a:pt x="834" y="256"/>
                  </a:lnTo>
                  <a:cubicBezTo>
                    <a:pt x="834" y="263"/>
                    <a:pt x="828" y="270"/>
                    <a:pt x="820" y="270"/>
                  </a:cubicBezTo>
                  <a:lnTo>
                    <a:pt x="14" y="270"/>
                  </a:lnTo>
                  <a:cubicBezTo>
                    <a:pt x="6" y="270"/>
                    <a:pt x="0" y="263"/>
                    <a:pt x="0" y="256"/>
                  </a:cubicBezTo>
                  <a:lnTo>
                    <a:pt x="0" y="14"/>
                  </a:lnTo>
                  <a:cubicBezTo>
                    <a:pt x="0" y="6"/>
                    <a:pt x="6" y="0"/>
                    <a:pt x="14" y="0"/>
                  </a:cubicBezTo>
                  <a:close/>
                </a:path>
              </a:pathLst>
            </a:custGeom>
            <a:solidFill>
              <a:srgbClr val="E2C9B5"/>
            </a:solidFill>
            <a:ln w="9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/>
            </p:cNvSpPr>
            <p:nvPr/>
          </p:nvSpPr>
          <p:spPr bwMode="auto">
            <a:xfrm>
              <a:off x="2409" y="2353"/>
              <a:ext cx="409" cy="133"/>
            </a:xfrm>
            <a:custGeom>
              <a:avLst/>
              <a:gdLst>
                <a:gd name="T0" fmla="*/ 14 w 834"/>
                <a:gd name="T1" fmla="*/ 0 h 270"/>
                <a:gd name="T2" fmla="*/ 820 w 834"/>
                <a:gd name="T3" fmla="*/ 0 h 270"/>
                <a:gd name="T4" fmla="*/ 834 w 834"/>
                <a:gd name="T5" fmla="*/ 14 h 270"/>
                <a:gd name="T6" fmla="*/ 834 w 834"/>
                <a:gd name="T7" fmla="*/ 256 h 270"/>
                <a:gd name="T8" fmla="*/ 820 w 834"/>
                <a:gd name="T9" fmla="*/ 270 h 270"/>
                <a:gd name="T10" fmla="*/ 14 w 834"/>
                <a:gd name="T11" fmla="*/ 270 h 270"/>
                <a:gd name="T12" fmla="*/ 0 w 834"/>
                <a:gd name="T13" fmla="*/ 256 h 270"/>
                <a:gd name="T14" fmla="*/ 0 w 834"/>
                <a:gd name="T15" fmla="*/ 14 h 270"/>
                <a:gd name="T16" fmla="*/ 14 w 834"/>
                <a:gd name="T1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4" h="270">
                  <a:moveTo>
                    <a:pt x="14" y="0"/>
                  </a:moveTo>
                  <a:lnTo>
                    <a:pt x="820" y="0"/>
                  </a:lnTo>
                  <a:cubicBezTo>
                    <a:pt x="828" y="0"/>
                    <a:pt x="834" y="6"/>
                    <a:pt x="834" y="14"/>
                  </a:cubicBezTo>
                  <a:lnTo>
                    <a:pt x="834" y="256"/>
                  </a:lnTo>
                  <a:cubicBezTo>
                    <a:pt x="834" y="263"/>
                    <a:pt x="828" y="270"/>
                    <a:pt x="820" y="270"/>
                  </a:cubicBezTo>
                  <a:lnTo>
                    <a:pt x="14" y="270"/>
                  </a:lnTo>
                  <a:cubicBezTo>
                    <a:pt x="6" y="270"/>
                    <a:pt x="0" y="263"/>
                    <a:pt x="0" y="256"/>
                  </a:cubicBezTo>
                  <a:lnTo>
                    <a:pt x="0" y="14"/>
                  </a:lnTo>
                  <a:cubicBezTo>
                    <a:pt x="0" y="6"/>
                    <a:pt x="6" y="0"/>
                    <a:pt x="14" y="0"/>
                  </a:cubicBezTo>
                  <a:close/>
                </a:path>
              </a:pathLst>
            </a:custGeom>
            <a:solidFill>
              <a:srgbClr val="E2C9B5"/>
            </a:solidFill>
            <a:ln w="9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3"/>
            <p:cNvSpPr>
              <a:spLocks/>
            </p:cNvSpPr>
            <p:nvPr/>
          </p:nvSpPr>
          <p:spPr bwMode="auto">
            <a:xfrm>
              <a:off x="2831" y="2184"/>
              <a:ext cx="416" cy="342"/>
            </a:xfrm>
            <a:custGeom>
              <a:avLst/>
              <a:gdLst>
                <a:gd name="T0" fmla="*/ 0 w 849"/>
                <a:gd name="T1" fmla="*/ 11 h 696"/>
                <a:gd name="T2" fmla="*/ 38 w 849"/>
                <a:gd name="T3" fmla="*/ 260 h 696"/>
                <a:gd name="T4" fmla="*/ 91 w 849"/>
                <a:gd name="T5" fmla="*/ 192 h 696"/>
                <a:gd name="T6" fmla="*/ 647 w 849"/>
                <a:gd name="T7" fmla="*/ 628 h 696"/>
                <a:gd name="T8" fmla="*/ 594 w 849"/>
                <a:gd name="T9" fmla="*/ 696 h 696"/>
                <a:gd name="T10" fmla="*/ 849 w 849"/>
                <a:gd name="T11" fmla="*/ 685 h 696"/>
                <a:gd name="T12" fmla="*/ 802 w 849"/>
                <a:gd name="T13" fmla="*/ 452 h 696"/>
                <a:gd name="T14" fmla="*/ 754 w 849"/>
                <a:gd name="T15" fmla="*/ 514 h 696"/>
                <a:gd name="T16" fmla="*/ 194 w 849"/>
                <a:gd name="T17" fmla="*/ 74 h 696"/>
                <a:gd name="T18" fmla="*/ 252 w 849"/>
                <a:gd name="T19" fmla="*/ 0 h 696"/>
                <a:gd name="T20" fmla="*/ 0 w 849"/>
                <a:gd name="T21" fmla="*/ 11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96">
                  <a:moveTo>
                    <a:pt x="0" y="11"/>
                  </a:moveTo>
                  <a:lnTo>
                    <a:pt x="38" y="260"/>
                  </a:lnTo>
                  <a:lnTo>
                    <a:pt x="91" y="192"/>
                  </a:lnTo>
                  <a:lnTo>
                    <a:pt x="647" y="628"/>
                  </a:lnTo>
                  <a:lnTo>
                    <a:pt x="594" y="696"/>
                  </a:lnTo>
                  <a:lnTo>
                    <a:pt x="849" y="685"/>
                  </a:lnTo>
                  <a:lnTo>
                    <a:pt x="802" y="452"/>
                  </a:lnTo>
                  <a:lnTo>
                    <a:pt x="754" y="514"/>
                  </a:lnTo>
                  <a:lnTo>
                    <a:pt x="194" y="74"/>
                  </a:lnTo>
                  <a:lnTo>
                    <a:pt x="252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0000FF"/>
            </a:solidFill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4"/>
            <p:cNvSpPr>
              <a:spLocks noChangeArrowheads="1"/>
            </p:cNvSpPr>
            <p:nvPr/>
          </p:nvSpPr>
          <p:spPr bwMode="auto">
            <a:xfrm>
              <a:off x="2280" y="1666"/>
              <a:ext cx="782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Registers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sp>
        <p:nvSpPr>
          <p:cNvPr id="30" name="Slide Number Placeholder 1"/>
          <p:cNvSpPr txBox="1">
            <a:spLocks/>
          </p:cNvSpPr>
          <p:nvPr/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69</a:t>
            </a:fld>
            <a:endParaRPr lang="en-US" sz="10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t>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2400" y="228600"/>
            <a:ext cx="6521337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Why are we interested to learn?:</a:t>
            </a:r>
          </a:p>
          <a:p>
            <a:endParaRPr lang="en-US" sz="3200" b="1" dirty="0"/>
          </a:p>
          <a:p>
            <a:endParaRPr lang="en-US" sz="3200" b="1" dirty="0"/>
          </a:p>
          <a:p>
            <a:endParaRPr lang="en-US" sz="3200" b="1" dirty="0"/>
          </a:p>
          <a:p>
            <a:endParaRPr 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1676400"/>
            <a:ext cx="7262625" cy="581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Are we going to build a new computer?</a:t>
            </a:r>
          </a:p>
          <a:p>
            <a:r>
              <a:rPr lang="en-US" sz="2400" dirty="0"/>
              <a:t>                 -Rare opportunity</a:t>
            </a:r>
          </a:p>
          <a:p>
            <a:endParaRPr lang="en-US" sz="2400" dirty="0"/>
          </a:p>
          <a:p>
            <a:r>
              <a:rPr lang="en-US" sz="2400" dirty="0"/>
              <a:t>Design a new version of a computer</a:t>
            </a:r>
          </a:p>
          <a:p>
            <a:endParaRPr lang="en-US" sz="2400" dirty="0"/>
          </a:p>
          <a:p>
            <a:r>
              <a:rPr lang="en-US" sz="2400" dirty="0"/>
              <a:t>Improve software performance</a:t>
            </a:r>
          </a:p>
          <a:p>
            <a:endParaRPr lang="en-US" sz="2400" dirty="0"/>
          </a:p>
          <a:p>
            <a:r>
              <a:rPr lang="en-US" sz="2400" dirty="0"/>
              <a:t>Purchase a computer</a:t>
            </a:r>
          </a:p>
          <a:p>
            <a:endParaRPr lang="en-US" sz="2400" dirty="0"/>
          </a:p>
          <a:p>
            <a:r>
              <a:rPr lang="en-US" sz="2400" dirty="0"/>
              <a:t>Provide a solution with an embedded computer</a:t>
            </a:r>
          </a:p>
          <a:p>
            <a:r>
              <a:rPr lang="en-US" sz="2400" dirty="0"/>
              <a:t>(New application, where computer is an embedded</a:t>
            </a:r>
          </a:p>
          <a:p>
            <a:r>
              <a:rPr lang="en-US" sz="2400" dirty="0"/>
              <a:t> component)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10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7416800" cy="936625"/>
          </a:xfrm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 err="1">
                <a:solidFill>
                  <a:schemeClr val="tx1"/>
                </a:solidFill>
              </a:rPr>
              <a:t>Where</a:t>
            </a:r>
            <a:r>
              <a:rPr lang="fr-FR" dirty="0">
                <a:solidFill>
                  <a:schemeClr val="tx1"/>
                </a:solidFill>
              </a:rPr>
              <a:t> are </a:t>
            </a:r>
            <a:r>
              <a:rPr lang="fr-FR" dirty="0" err="1">
                <a:solidFill>
                  <a:schemeClr val="tx1"/>
                </a:solidFill>
              </a:rPr>
              <a:t>we</a:t>
            </a:r>
            <a:r>
              <a:rPr lang="fr-FR" dirty="0">
                <a:solidFill>
                  <a:schemeClr val="tx1"/>
                </a:solidFill>
              </a:rPr>
              <a:t> ...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1371600" y="1571625"/>
            <a:ext cx="7772400" cy="2695575"/>
          </a:xfrm>
        </p:spPr>
        <p:txBody>
          <a:bodyPr lIns="0" tIns="0" rIns="0" bIns="0">
            <a:normAutofit lnSpcReduction="10000"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Symbol" panose="05050102010706020507" pitchFamily="18" charset="2"/>
              <a:buChar char=""/>
            </a:pPr>
            <a:r>
              <a:rPr lang="en-US" sz="2600" dirty="0">
                <a:latin typeface="" pitchFamily="18"/>
              </a:rPr>
              <a:t>We have derived the structure of a computer from </a:t>
            </a:r>
            <a:r>
              <a:rPr lang="en-US" sz="2600" u="sng" dirty="0">
                <a:latin typeface="" pitchFamily="18"/>
              </a:rPr>
              <a:t>theoretical fundamentals</a:t>
            </a:r>
            <a:r>
              <a:rPr lang="en-US" sz="2600" dirty="0">
                <a:latin typeface="" pitchFamily="18"/>
              </a:rPr>
              <a:t>.</a:t>
            </a:r>
          </a:p>
          <a:p>
            <a:pPr lvl="0">
              <a:buSzPct val="100000"/>
              <a:buFont typeface="Symbol" panose="05050102010706020507" pitchFamily="18" charset="2"/>
              <a:buChar char=""/>
            </a:pPr>
            <a:r>
              <a:rPr lang="en-US" sz="2600" dirty="0">
                <a:latin typeface="" pitchFamily="18"/>
              </a:rPr>
              <a:t>It has a </a:t>
            </a:r>
            <a:r>
              <a:rPr lang="en-US" sz="2600" dirty="0">
                <a:solidFill>
                  <a:srgbClr val="FF0000"/>
                </a:solidFill>
                <a:latin typeface="" pitchFamily="18"/>
              </a:rPr>
              <a:t>CPU</a:t>
            </a:r>
            <a:r>
              <a:rPr lang="en-US" sz="2600" dirty="0">
                <a:latin typeface="" pitchFamily="18"/>
              </a:rPr>
              <a:t> with a program counter &amp; registers, memory, and peripherals.</a:t>
            </a:r>
          </a:p>
          <a:p>
            <a:pPr lvl="0">
              <a:buSzPct val="100000"/>
              <a:buFont typeface="Symbol" panose="05050102010706020507" pitchFamily="18" charset="2"/>
              <a:buChar char=""/>
            </a:pPr>
            <a:r>
              <a:rPr lang="en-US" sz="2600" dirty="0">
                <a:latin typeface="" pitchFamily="18"/>
              </a:rPr>
              <a:t>The</a:t>
            </a:r>
            <a:r>
              <a:rPr lang="en-US" sz="2600" dirty="0">
                <a:solidFill>
                  <a:srgbClr val="00AE00"/>
                </a:solidFill>
                <a:latin typeface="" pitchFamily="18"/>
              </a:rPr>
              <a:t> Instruction Set Architecture (ISA)</a:t>
            </a:r>
            <a:r>
              <a:rPr lang="en-US" sz="2600" dirty="0">
                <a:latin typeface="" pitchFamily="18"/>
              </a:rPr>
              <a:t> is the link between </a:t>
            </a:r>
            <a:r>
              <a:rPr lang="en-US" sz="2600" dirty="0">
                <a:solidFill>
                  <a:srgbClr val="DC2300"/>
                </a:solidFill>
                <a:latin typeface="" pitchFamily="18"/>
              </a:rPr>
              <a:t>hardware</a:t>
            </a:r>
            <a:r>
              <a:rPr lang="en-US" sz="2600" dirty="0">
                <a:latin typeface="" pitchFamily="18"/>
              </a:rPr>
              <a:t> and </a:t>
            </a:r>
            <a:r>
              <a:rPr lang="en-US" sz="2600" dirty="0">
                <a:solidFill>
                  <a:srgbClr val="2300DC"/>
                </a:solidFill>
                <a:latin typeface="" pitchFamily="18"/>
              </a:rPr>
              <a:t>software</a:t>
            </a:r>
            <a:r>
              <a:rPr lang="en-US" sz="2600" dirty="0">
                <a:latin typeface="" pitchFamily="18"/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20680" y="4192919"/>
            <a:ext cx="1839960" cy="19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437959" y="4370040"/>
            <a:ext cx="3025440" cy="19515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5"/>
          <p:cNvSpPr/>
          <p:nvPr/>
        </p:nvSpPr>
        <p:spPr>
          <a:xfrm>
            <a:off x="3336640" y="4407479"/>
            <a:ext cx="1391400" cy="159696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0"/>
              <a:gd name="f7" fmla="val 21600"/>
              <a:gd name="f8" fmla="+- 0 0 0"/>
              <a:gd name="f9" fmla="*/ f4 1 21600"/>
              <a:gd name="f10" fmla="*/ f5 1 21600"/>
              <a:gd name="f11" fmla="+- f6 2540 0"/>
              <a:gd name="f12" fmla="+- f7 0 2540"/>
              <a:gd name="f13" fmla="+- f6 800 0"/>
              <a:gd name="f14" fmla="+- f7 0 800"/>
              <a:gd name="f15" fmla="+- 0 0 f1"/>
              <a:gd name="f16" fmla="*/ f8 f0 1"/>
              <a:gd name="f17" fmla="*/ f13 f9 1"/>
              <a:gd name="f18" fmla="*/ f14 f9 1"/>
              <a:gd name="f19" fmla="*/ f14 f10 1"/>
              <a:gd name="f20" fmla="*/ f13 f10 1"/>
              <a:gd name="f21" fmla="+- f11 0 f6"/>
              <a:gd name="f22" fmla="+- 0 0 f11"/>
              <a:gd name="f23" fmla="+- 21600 0 f12"/>
              <a:gd name="f24" fmla="+- f12 0 f7"/>
              <a:gd name="f25" fmla="*/ 10800 f9 1"/>
              <a:gd name="f26" fmla="*/ 0 f10 1"/>
              <a:gd name="f27" fmla="*/ f16 1 f3"/>
              <a:gd name="f28" fmla="*/ 0 f9 1"/>
              <a:gd name="f29" fmla="*/ 10800 f10 1"/>
              <a:gd name="f30" fmla="*/ 21600 f10 1"/>
              <a:gd name="f31" fmla="*/ 21600 f9 1"/>
              <a:gd name="f32" fmla="abs f21"/>
              <a:gd name="f33" fmla="abs f22"/>
              <a:gd name="f34" fmla="?: f21 f15 f1"/>
              <a:gd name="f35" fmla="?: f21 f1 f15"/>
              <a:gd name="f36" fmla="?: f22 0 f0"/>
              <a:gd name="f37" fmla="?: f22 f0 0"/>
              <a:gd name="f38" fmla="abs f23"/>
              <a:gd name="f39" fmla="?: f23 f15 f1"/>
              <a:gd name="f40" fmla="?: f23 f1 f15"/>
              <a:gd name="f41" fmla="?: f23 f2 f1"/>
              <a:gd name="f42" fmla="?: f23 f1 f2"/>
              <a:gd name="f43" fmla="abs f24"/>
              <a:gd name="f44" fmla="?: f24 f15 f1"/>
              <a:gd name="f45" fmla="?: f24 f1 f15"/>
              <a:gd name="f46" fmla="?: f23 0 f0"/>
              <a:gd name="f47" fmla="?: f23 f0 0"/>
              <a:gd name="f48" fmla="?: f22 f15 f1"/>
              <a:gd name="f49" fmla="?: f22 f1 f15"/>
              <a:gd name="f50" fmla="?: f22 f2 f1"/>
              <a:gd name="f51" fmla="?: f22 f1 f2"/>
              <a:gd name="f52" fmla="+- f27 0 f1"/>
              <a:gd name="f53" fmla="?: f21 f37 f36"/>
              <a:gd name="f54" fmla="?: f21 f36 f37"/>
              <a:gd name="f55" fmla="?: f22 f34 f35"/>
              <a:gd name="f56" fmla="?: f23 f42 f41"/>
              <a:gd name="f57" fmla="?: f23 f41 f42"/>
              <a:gd name="f58" fmla="?: f21 f40 f39"/>
              <a:gd name="f59" fmla="?: f24 f47 f46"/>
              <a:gd name="f60" fmla="?: f24 f46 f47"/>
              <a:gd name="f61" fmla="?: f23 f44 f45"/>
              <a:gd name="f62" fmla="?: f22 f51 f50"/>
              <a:gd name="f63" fmla="?: f22 f50 f51"/>
              <a:gd name="f64" fmla="?: f24 f49 f48"/>
              <a:gd name="f65" fmla="?: f22 f53 f54"/>
              <a:gd name="f66" fmla="?: f21 f57 f56"/>
              <a:gd name="f67" fmla="?: f23 f59 f60"/>
              <a:gd name="f68" fmla="?: f24 f63 f62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52">
                <a:pos x="f25" y="f26"/>
              </a:cxn>
              <a:cxn ang="f52">
                <a:pos x="f28" y="f29"/>
              </a:cxn>
              <a:cxn ang="f52">
                <a:pos x="f25" y="f30"/>
              </a:cxn>
              <a:cxn ang="f52">
                <a:pos x="f31" y="f29"/>
              </a:cxn>
            </a:cxnLst>
            <a:rect l="f17" t="f20" r="f18" b="f19"/>
            <a:pathLst>
              <a:path w="21600" h="21600">
                <a:moveTo>
                  <a:pt x="f6" y="f11"/>
                </a:moveTo>
                <a:arcTo wR="f32" hR="f33" stAng="f65" swAng="f55"/>
                <a:lnTo>
                  <a:pt x="f12" y="f6"/>
                </a:lnTo>
                <a:arcTo wR="f38" hR="f32" stAng="f66" swAng="f58"/>
                <a:lnTo>
                  <a:pt x="f7" y="f12"/>
                </a:lnTo>
                <a:arcTo wR="f43" hR="f38" stAng="f67" swAng="f61"/>
                <a:lnTo>
                  <a:pt x="f11" y="f7"/>
                </a:lnTo>
                <a:arcTo wR="f33" hR="f43" stAng="f68" swAng="f64"/>
                <a:close/>
              </a:path>
            </a:pathLst>
          </a:custGeom>
          <a:solidFill>
            <a:srgbClr val="FFCC99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1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Instruction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1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Set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1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Architecture</a:t>
            </a:r>
          </a:p>
        </p:txBody>
      </p:sp>
      <p:sp>
        <p:nvSpPr>
          <p:cNvPr id="7" name="Freeform 6"/>
          <p:cNvSpPr/>
          <p:nvPr/>
        </p:nvSpPr>
        <p:spPr>
          <a:xfrm>
            <a:off x="2573800" y="4977000"/>
            <a:ext cx="762839" cy="42984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2323DC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IN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4728040" y="5005080"/>
            <a:ext cx="762839" cy="42984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2323DC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IN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0" name="Slide Number Placeholder 1"/>
          <p:cNvSpPr txBox="1">
            <a:spLocks/>
          </p:cNvSpPr>
          <p:nvPr/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70</a:t>
            </a:fld>
            <a:endParaRPr lang="en-US" sz="10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152400"/>
            <a:ext cx="7416800" cy="936625"/>
          </a:xfrm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>
                <a:solidFill>
                  <a:schemeClr val="tx1"/>
                </a:solidFill>
              </a:rPr>
              <a:t>Instruction Set Architecture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990600" y="1600200"/>
            <a:ext cx="7416800" cy="4525963"/>
          </a:xfrm>
        </p:spPr>
        <p:txBody>
          <a:bodyPr lIns="0" tIns="0" rIns="0" bIns="0"/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Symbol" panose="05050102010706020507" pitchFamily="18" charset="2"/>
              <a:buChar char=""/>
            </a:pPr>
            <a:r>
              <a:rPr lang="en-US" sz="2200" dirty="0">
                <a:latin typeface="" pitchFamily="18"/>
              </a:rPr>
              <a:t>Interface between </a:t>
            </a:r>
            <a:r>
              <a:rPr lang="en-US" sz="2200" dirty="0">
                <a:solidFill>
                  <a:srgbClr val="2323DC"/>
                </a:solidFill>
                <a:latin typeface="" pitchFamily="18"/>
              </a:rPr>
              <a:t>software</a:t>
            </a:r>
            <a:r>
              <a:rPr lang="en-US" sz="2200" dirty="0">
                <a:latin typeface="" pitchFamily="18"/>
              </a:rPr>
              <a:t> and </a:t>
            </a:r>
            <a:r>
              <a:rPr lang="en-US" sz="2200" dirty="0">
                <a:solidFill>
                  <a:srgbClr val="FF0000"/>
                </a:solidFill>
                <a:latin typeface="" pitchFamily="18"/>
              </a:rPr>
              <a:t>hardware</a:t>
            </a:r>
          </a:p>
          <a:p>
            <a:pPr lvl="1">
              <a:buSzPct val="100000"/>
              <a:buFont typeface="Symbol" panose="05050102010706020507" pitchFamily="18" charset="2"/>
              <a:buChar char=""/>
            </a:pPr>
            <a:r>
              <a:rPr lang="en-US" sz="1800" dirty="0">
                <a:latin typeface="" pitchFamily="18"/>
              </a:rPr>
              <a:t>A </a:t>
            </a:r>
            <a:r>
              <a:rPr lang="en-US" sz="1800" dirty="0">
                <a:solidFill>
                  <a:srgbClr val="FF0000"/>
                </a:solidFill>
                <a:latin typeface="" pitchFamily="18"/>
              </a:rPr>
              <a:t>compiler</a:t>
            </a:r>
            <a:r>
              <a:rPr lang="en-US" sz="1800" dirty="0">
                <a:latin typeface="" pitchFamily="18"/>
              </a:rPr>
              <a:t> converts a program into machine instructions in the given ISA</a:t>
            </a:r>
          </a:p>
          <a:p>
            <a:pPr lvl="1">
              <a:buSzPct val="100000"/>
              <a:buFont typeface="Symbol" panose="05050102010706020507" pitchFamily="18" charset="2"/>
              <a:buChar char=""/>
            </a:pPr>
            <a:r>
              <a:rPr lang="en-US" sz="1800" dirty="0">
                <a:latin typeface="" pitchFamily="18"/>
              </a:rPr>
              <a:t>The processor executes the instructions in the ISA</a:t>
            </a:r>
            <a:endParaRPr lang="en-US" sz="1600" dirty="0">
              <a:latin typeface="" pitchFamily="18"/>
            </a:endParaRPr>
          </a:p>
          <a:p>
            <a:pPr lvl="0">
              <a:buSzPct val="100000"/>
              <a:buFont typeface="Symbol" panose="05050102010706020507" pitchFamily="18" charset="2"/>
              <a:buChar char=""/>
            </a:pPr>
            <a:r>
              <a:rPr lang="en-US" sz="2200" dirty="0">
                <a:latin typeface="" pitchFamily="18"/>
              </a:rPr>
              <a:t>We shall first look at the software aspect of the ISA (</a:t>
            </a:r>
            <a:r>
              <a:rPr lang="en-US" sz="2200" dirty="0">
                <a:solidFill>
                  <a:srgbClr val="008000"/>
                </a:solidFill>
                <a:latin typeface="" pitchFamily="18"/>
              </a:rPr>
              <a:t>assembly programs</a:t>
            </a:r>
            <a:r>
              <a:rPr lang="en-US" sz="2200" dirty="0">
                <a:latin typeface="" pitchFamily="18"/>
              </a:rPr>
              <a:t>)</a:t>
            </a:r>
          </a:p>
          <a:p>
            <a:pPr lvl="0">
              <a:buSzPct val="100000"/>
              <a:buFont typeface="Symbol" panose="05050102010706020507" pitchFamily="18" charset="2"/>
              <a:buChar char=""/>
            </a:pPr>
            <a:r>
              <a:rPr lang="en-US" sz="2200" dirty="0">
                <a:latin typeface="" pitchFamily="18"/>
              </a:rPr>
              <a:t>Then look at implementing the ISA by designing the </a:t>
            </a:r>
            <a:r>
              <a:rPr lang="en-US" sz="2200" dirty="0">
                <a:solidFill>
                  <a:srgbClr val="280099"/>
                </a:solidFill>
                <a:latin typeface="" pitchFamily="18"/>
              </a:rPr>
              <a:t>processor</a:t>
            </a:r>
          </a:p>
          <a:p>
            <a:pPr lvl="0">
              <a:buSzPct val="100000"/>
              <a:buFont typeface="Symbol" panose="05050102010706020507" pitchFamily="18" charset="2"/>
              <a:buChar char=""/>
            </a:pPr>
            <a:r>
              <a:rPr lang="en-US" sz="2200" dirty="0">
                <a:latin typeface="" pitchFamily="18"/>
              </a:rPr>
              <a:t>Then, we shall make the computer more efficient by designing</a:t>
            </a:r>
            <a:r>
              <a:rPr lang="en-US" sz="2200" dirty="0">
                <a:solidFill>
                  <a:srgbClr val="FF00FF"/>
                </a:solidFill>
                <a:latin typeface="" pitchFamily="18"/>
              </a:rPr>
              <a:t> </a:t>
            </a:r>
            <a:r>
              <a:rPr lang="en-US" sz="2200" dirty="0">
                <a:latin typeface="" pitchFamily="18"/>
              </a:rPr>
              <a:t>fast</a:t>
            </a:r>
            <a:r>
              <a:rPr lang="en-US" sz="2200" dirty="0">
                <a:solidFill>
                  <a:srgbClr val="FF00FF"/>
                </a:solidFill>
                <a:latin typeface="" pitchFamily="18"/>
              </a:rPr>
              <a:t> </a:t>
            </a:r>
            <a:r>
              <a:rPr lang="en-US" sz="2200" dirty="0">
                <a:solidFill>
                  <a:srgbClr val="008000"/>
                </a:solidFill>
                <a:latin typeface="" pitchFamily="18"/>
              </a:rPr>
              <a:t>memory/</a:t>
            </a:r>
            <a:r>
              <a:rPr lang="en-US" sz="2200" dirty="0">
                <a:solidFill>
                  <a:srgbClr val="FF00FF"/>
                </a:solidFill>
                <a:latin typeface="" pitchFamily="18"/>
              </a:rPr>
              <a:t> </a:t>
            </a:r>
            <a:r>
              <a:rPr lang="en-US" sz="2200" dirty="0">
                <a:solidFill>
                  <a:srgbClr val="800080"/>
                </a:solidFill>
                <a:latin typeface="" pitchFamily="18"/>
              </a:rPr>
              <a:t>storage</a:t>
            </a:r>
            <a:r>
              <a:rPr lang="en-US" sz="2200" dirty="0">
                <a:latin typeface="" pitchFamily="18"/>
              </a:rPr>
              <a:t> systems</a:t>
            </a:r>
          </a:p>
        </p:txBody>
      </p:sp>
      <p:sp>
        <p:nvSpPr>
          <p:cNvPr id="5" name="Slide Number Placeholder 1"/>
          <p:cNvSpPr txBox="1">
            <a:spLocks/>
          </p:cNvSpPr>
          <p:nvPr/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71</a:t>
            </a:fld>
            <a:endParaRPr lang="en-US" sz="10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 txBox="1">
            <a:spLocks/>
          </p:cNvSpPr>
          <p:nvPr/>
        </p:nvSpPr>
        <p:spPr bwMode="auto">
          <a:xfrm>
            <a:off x="1447800" y="1828800"/>
            <a:ext cx="6096000" cy="353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ctr" rtl="0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defRPr>
            </a:lvl1pPr>
            <a:lvl2pPr marL="864000" marR="0" lvl="1" indent="-324000" algn="ctr" rtl="0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defRPr>
            </a:lvl2pPr>
            <a:lvl3pPr marL="1295999" marR="0" lvl="2" indent="-288000" algn="ctr" rtl="0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defRPr>
            </a:lvl3pPr>
            <a:lvl4pPr marL="1728000" marR="0" lvl="3" indent="-216000" algn="ctr" rtl="0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defRPr>
            </a:lvl4pPr>
            <a:lvl5pPr marL="2160000" marR="0" lvl="4" indent="-216000" algn="ctr" rtl="0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defRPr>
            </a:lvl5pPr>
            <a:lvl6pPr marL="2514600" marR="0" lvl="5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defRPr>
            </a:lvl6pPr>
            <a:lvl7pPr marL="2971800" marR="0" lvl="6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defRPr>
            </a:lvl7pPr>
            <a:lvl8pPr marL="3429000" marR="0" lvl="7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defRPr>
            </a:lvl8pPr>
            <a:lvl9pPr marL="3886200" marR="0" lvl="8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defRPr>
            </a:lvl9pPr>
          </a:lstStyle>
          <a:p>
            <a:pPr marL="0" indent="0" hangingPunct="0">
              <a:spcBef>
                <a:spcPct val="0"/>
              </a:spcBef>
              <a:spcAft>
                <a:spcPts val="1413"/>
              </a:spcAft>
              <a:buFont typeface="StarSymbol"/>
              <a:buNone/>
            </a:pPr>
            <a:r>
              <a:rPr lang="en-IN" sz="9600">
                <a:latin typeface="Times New Roman" panose="02020603050405020304" pitchFamily="18" charset="0"/>
                <a:ea typeface="Microsoft YaHei"/>
                <a:cs typeface="Times New Roman" panose="02020603050405020304" pitchFamily="18" charset="0"/>
              </a:rPr>
              <a:t>THE END</a:t>
            </a:r>
            <a:endParaRPr lang="en-IN" sz="9600" dirty="0">
              <a:latin typeface="Times New Roman" panose="02020603050405020304" pitchFamily="18" charset="0"/>
              <a:ea typeface="Microsoft YaHei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1"/>
          <p:cNvSpPr txBox="1">
            <a:spLocks/>
          </p:cNvSpPr>
          <p:nvPr/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72</a:t>
            </a:fld>
            <a:endParaRPr lang="en-US" sz="10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086" y="1143000"/>
            <a:ext cx="9113914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/>
                <a:cs typeface="Times New Roman"/>
              </a:rPr>
              <a:t>Architecture</a:t>
            </a:r>
            <a:r>
              <a:rPr lang="en-US" sz="3200" dirty="0">
                <a:latin typeface="Times New Roman"/>
                <a:cs typeface="Times New Roman"/>
              </a:rPr>
              <a:t> is once again:</a:t>
            </a:r>
          </a:p>
          <a:p>
            <a:endParaRPr lang="en-US" sz="3200" dirty="0">
              <a:latin typeface="Times New Roman"/>
              <a:cs typeface="Times New Roman"/>
            </a:endParaRPr>
          </a:p>
          <a:p>
            <a:r>
              <a:rPr lang="en-US" sz="3200" dirty="0">
                <a:latin typeface="Times New Roman"/>
                <a:cs typeface="Times New Roman"/>
              </a:rPr>
              <a:t>a plan of overall functionality of the computer and what are the basic operation it can perform, how they can be sequenced and so on. </a:t>
            </a:r>
          </a:p>
          <a:p>
            <a:endParaRPr lang="en-US" sz="3200" dirty="0">
              <a:latin typeface="Times New Roman"/>
              <a:cs typeface="Times New Roman"/>
            </a:endParaRPr>
          </a:p>
          <a:p>
            <a:r>
              <a:rPr lang="en-US" sz="3200" dirty="0">
                <a:latin typeface="Times New Roman"/>
                <a:cs typeface="Times New Roman"/>
              </a:rPr>
              <a:t>To realize this functionality, realize this plan you need a circuit designer who has to put basic components together transistors, registers, capacitors and so on to make all this happen</a:t>
            </a:r>
            <a:r>
              <a:rPr lang="en-US" sz="2800" dirty="0">
                <a:latin typeface="Times New Roman"/>
                <a:cs typeface="Times New Roman"/>
              </a:rPr>
              <a:t>. </a:t>
            </a:r>
          </a:p>
          <a:p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58517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t>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2400" y="228600"/>
            <a:ext cx="2524048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Abstraction: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828800"/>
            <a:ext cx="78839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/>
                <a:cs typeface="Times New Roman"/>
              </a:rPr>
              <a:t>Delving into the depths reveals more information</a:t>
            </a:r>
          </a:p>
          <a:p>
            <a:endParaRPr lang="en-US" sz="3200" dirty="0">
              <a:latin typeface="Times New Roman"/>
              <a:cs typeface="Times New Roman"/>
            </a:endParaRPr>
          </a:p>
          <a:p>
            <a:r>
              <a:rPr lang="en-US" sz="3200" dirty="0">
                <a:latin typeface="Times New Roman"/>
                <a:cs typeface="Times New Roman"/>
              </a:rPr>
              <a:t>An abstraction omits unneeded details to help us with complexity</a:t>
            </a:r>
          </a:p>
        </p:txBody>
      </p:sp>
    </p:spTree>
    <p:extLst>
      <p:ext uri="{BB962C8B-B14F-4D97-AF65-F5344CB8AC3E}">
        <p14:creationId xmlns:p14="http://schemas.microsoft.com/office/powerpoint/2010/main" val="3114185966"/>
      </p:ext>
    </p:extLst>
  </p:cSld>
  <p:clrMapOvr>
    <a:masterClrMapping/>
  </p:clrMapOvr>
</p:sld>
</file>

<file path=ppt/theme/theme1.xml><?xml version="1.0" encoding="utf-8"?>
<a:theme xmlns:a="http://schemas.openxmlformats.org/drawingml/2006/main" name="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Slipstream.thmx</Template>
  <TotalTime>13001</TotalTime>
  <Words>2749</Words>
  <Application>Microsoft Macintosh PowerPoint</Application>
  <PresentationFormat>On-screen Show (4:3)</PresentationFormat>
  <Paragraphs>505</Paragraphs>
  <Slides>72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3" baseType="lpstr">
      <vt:lpstr>Arial</vt:lpstr>
      <vt:lpstr>Bitstream Vera Sans</vt:lpstr>
      <vt:lpstr>Calibri</vt:lpstr>
      <vt:lpstr>Courier New</vt:lpstr>
      <vt:lpstr>Georgia</vt:lpstr>
      <vt:lpstr>Sans</vt:lpstr>
      <vt:lpstr>StarSymbol</vt:lpstr>
      <vt:lpstr>Symbol</vt:lpstr>
      <vt:lpstr>Times New Roman</vt:lpstr>
      <vt:lpstr>Trebuchet MS</vt:lpstr>
      <vt:lpstr>Slipstream</vt:lpstr>
      <vt:lpstr>PowerPoint Presentation</vt:lpstr>
      <vt:lpstr>PowerPoint Presentation</vt:lpstr>
      <vt:lpstr>PowerPoint Presentation</vt:lpstr>
      <vt:lpstr>PowerPoint Presentation</vt:lpstr>
      <vt:lpstr>What is Computer Architecture 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 Computer ?</vt:lpstr>
      <vt:lpstr>How does it work ?</vt:lpstr>
      <vt:lpstr>What does a computer look like ?</vt:lpstr>
      <vt:lpstr>PowerPoint Presentation</vt:lpstr>
      <vt:lpstr>Let us make it a full system ...</vt:lpstr>
      <vt:lpstr>PowerPoint Presentation</vt:lpstr>
      <vt:lpstr>Answer ...</vt:lpstr>
      <vt:lpstr>How does an Electronic Computer Differ from our Brain ?</vt:lpstr>
      <vt:lpstr>How to Instruct a Computer ?</vt:lpstr>
      <vt:lpstr>What Can a Computer Understand ?</vt:lpstr>
      <vt:lpstr>The Language of Instructions</vt:lpstr>
      <vt:lpstr>Features of an ISA </vt:lpstr>
      <vt:lpstr>PowerPoint Presentation</vt:lpstr>
      <vt:lpstr>Designing an ISA</vt:lpstr>
      <vt:lpstr>RISC vs CISC</vt:lpstr>
      <vt:lpstr>Takeaway Points..</vt:lpstr>
      <vt:lpstr>Completeness of an ISA</vt:lpstr>
      <vt:lpstr>Completeness of an ISA – II</vt:lpstr>
      <vt:lpstr>Answer</vt:lpstr>
      <vt:lpstr>The Turing Machine – Alan Turing</vt:lpstr>
      <vt:lpstr>Turing Machine</vt:lpstr>
      <vt:lpstr>Operation of a Turing Machine</vt:lpstr>
      <vt:lpstr>Example of a Turing Machine</vt:lpstr>
      <vt:lpstr>More about the Turing Machine</vt:lpstr>
      <vt:lpstr>Church-Turing Thesis </vt:lpstr>
      <vt:lpstr>Universal Turing Machine</vt:lpstr>
      <vt:lpstr>Universal Turing Machine</vt:lpstr>
      <vt:lpstr>A Universal Turing Machine</vt:lpstr>
      <vt:lpstr>PowerPoint Presentation</vt:lpstr>
      <vt:lpstr>Computer Inspired from the Turing Machine</vt:lpstr>
      <vt:lpstr>Elements of a Computer</vt:lpstr>
      <vt:lpstr>Let us now design an ISA ...</vt:lpstr>
      <vt:lpstr>Single Instruction ISA - II</vt:lpstr>
      <vt:lpstr>Multiple Instruction ISA</vt:lpstr>
      <vt:lpstr>Designing Practical Machines</vt:lpstr>
      <vt:lpstr>Von-Neumann Architecture</vt:lpstr>
      <vt:lpstr>Problems with Harvard/ Von-Neumann Architectures</vt:lpstr>
      <vt:lpstr>Uses of Registers</vt:lpstr>
      <vt:lpstr>Example of a Program in Machine Language with Registers</vt:lpstr>
      <vt:lpstr>Machine with Registers</vt:lpstr>
      <vt:lpstr>Where are we ...</vt:lpstr>
      <vt:lpstr>Instruction Set Architecture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Banner</dc:title>
  <dc:creator>Smruti Sarangi</dc:creator>
  <cp:keywords>Template,Presentation,Presentation background,Banner,Clean,Design,Showeet.com,Impress,simple</cp:keywords>
  <dc:description>"Simple Banner" is a clean &lt;a href="http://www.showeet.com/category/templates/"&gt;template&lt;/a&gt;. Is perfect for personal or business and corporate use. &lt;a href="http://www.showeet.com/27/12/2011/templates/simple-banner-free-template-powerpoint-impress/"&gt;More about "Simple Banner"&lt;/a&gt;</dc:description>
  <cp:lastModifiedBy>Tapan Kumar Gandhi</cp:lastModifiedBy>
  <cp:revision>159</cp:revision>
  <dcterms:created xsi:type="dcterms:W3CDTF">2013-07-05T14:39:01Z</dcterms:created>
  <dcterms:modified xsi:type="dcterms:W3CDTF">2024-07-30T07:19:08Z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icense">
    <vt:lpwstr>&lt;a href="http://templates.services.openoffice.org/bsd-license"&gt;BSD&lt;/a&gt;</vt:lpwstr>
  </property>
</Properties>
</file>